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9"/>
  </p:notesMasterIdLst>
  <p:handoutMasterIdLst>
    <p:handoutMasterId r:id="rId30"/>
  </p:handoutMasterIdLst>
  <p:sldIdLst>
    <p:sldId id="256" r:id="rId2"/>
    <p:sldId id="257" r:id="rId3"/>
    <p:sldId id="290" r:id="rId4"/>
    <p:sldId id="310" r:id="rId5"/>
    <p:sldId id="292" r:id="rId6"/>
    <p:sldId id="262" r:id="rId7"/>
    <p:sldId id="297" r:id="rId8"/>
    <p:sldId id="293" r:id="rId9"/>
    <p:sldId id="298" r:id="rId10"/>
    <p:sldId id="300" r:id="rId11"/>
    <p:sldId id="279" r:id="rId12"/>
    <p:sldId id="301" r:id="rId13"/>
    <p:sldId id="299" r:id="rId14"/>
    <p:sldId id="303" r:id="rId15"/>
    <p:sldId id="289" r:id="rId16"/>
    <p:sldId id="264" r:id="rId17"/>
    <p:sldId id="281" r:id="rId18"/>
    <p:sldId id="284" r:id="rId19"/>
    <p:sldId id="295" r:id="rId20"/>
    <p:sldId id="286" r:id="rId21"/>
    <p:sldId id="282" r:id="rId22"/>
    <p:sldId id="258" r:id="rId23"/>
    <p:sldId id="285" r:id="rId24"/>
    <p:sldId id="287" r:id="rId25"/>
    <p:sldId id="276" r:id="rId26"/>
    <p:sldId id="308" r:id="rId27"/>
    <p:sldId id="259" r:id="rId28"/>
  </p:sldIdLst>
  <p:sldSz cx="9144000" cy="6858000" type="screen4x3"/>
  <p:notesSz cx="6818313" cy="91281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33"/>
    <a:srgbClr val="FF9933"/>
    <a:srgbClr val="FFFFCC"/>
    <a:srgbClr val="000000"/>
    <a:srgbClr val="DDDDDD"/>
    <a:srgbClr val="CC3399"/>
    <a:srgbClr val="FFCC00"/>
    <a:srgbClr val="FC01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756" autoAdjust="0"/>
    <p:restoredTop sz="90929"/>
  </p:normalViewPr>
  <p:slideViewPr>
    <p:cSldViewPr>
      <p:cViewPr>
        <p:scale>
          <a:sx n="73" d="100"/>
          <a:sy n="73" d="100"/>
        </p:scale>
        <p:origin x="-10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3588" y="8715375"/>
            <a:ext cx="5283200" cy="152400"/>
          </a:xfrm>
          <a:prstGeom prst="rect">
            <a:avLst/>
          </a:prstGeom>
          <a:noFill/>
          <a:ln w="9525">
            <a:noFill/>
            <a:miter lim="800000"/>
            <a:headEnd/>
            <a:tailEnd/>
          </a:ln>
          <a:effectLst/>
        </p:spPr>
        <p:txBody>
          <a:bodyPr lIns="0" tIns="0" rIns="0" bIns="0">
            <a:spAutoFit/>
          </a:bodyPr>
          <a:lstStyle/>
          <a:p>
            <a:pPr algn="ctr" defTabSz="989013" eaLnBrk="0" hangingPunct="0">
              <a:spcBef>
                <a:spcPct val="50000"/>
              </a:spcBef>
              <a:defRPr/>
            </a:pPr>
            <a:r>
              <a:rPr lang="en-US" sz="1000" b="1">
                <a:latin typeface="Arial" pitchFamily="34" charset="0"/>
              </a:rPr>
              <a:t>&lt;Course name&gt; &lt;Lesson number&gt;</a:t>
            </a:r>
            <a:r>
              <a:rPr lang="en-US" sz="1000" b="1"/>
              <a:t>-</a:t>
            </a:r>
            <a:fld id="{FB1DADBD-8F72-47F3-8EB3-0CE75E95DB8C}" type="slidenum">
              <a:rPr lang="en-US" sz="1000" b="1">
                <a:latin typeface="Arial" pitchFamily="34" charset="0"/>
              </a:rPr>
              <a:pPr algn="ctr" defTabSz="989013" eaLnBrk="0" hangingPunct="0">
                <a:spcBef>
                  <a:spcPct val="50000"/>
                </a:spcBef>
                <a:defRPr/>
              </a:pPr>
              <a:t>‹#›</a:t>
            </a:fld>
            <a:endParaRPr lang="en-US" sz="1000" b="1">
              <a:latin typeface="Arial" pitchFamily="34" charset="0"/>
            </a:endParaRPr>
          </a:p>
        </p:txBody>
      </p:sp>
    </p:spTree>
    <p:extLst>
      <p:ext uri="{BB962C8B-B14F-4D97-AF65-F5344CB8AC3E}">
        <p14:creationId xmlns:p14="http://schemas.microsoft.com/office/powerpoint/2010/main" val="1254877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ChangeArrowheads="1" noTextEdit="1"/>
          </p:cNvSpPr>
          <p:nvPr>
            <p:ph type="sldImg" idx="2"/>
          </p:nvPr>
        </p:nvSpPr>
        <p:spPr bwMode="auto">
          <a:xfrm>
            <a:off x="466725" y="152400"/>
            <a:ext cx="5880100" cy="440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409575" y="4765675"/>
            <a:ext cx="5995988" cy="37496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Heading (Level 1) Arial 11pt Bold</a:t>
            </a:r>
          </a:p>
          <a:p>
            <a:pPr lvl="1"/>
            <a:r>
              <a:rPr lang="en-US" noProof="0" smtClean="0"/>
              <a:t>Body Text (Level 2) Times New Roman 11pt</a:t>
            </a:r>
          </a:p>
          <a:p>
            <a:pPr lvl="2"/>
            <a:r>
              <a:rPr lang="en-US" noProof="0" smtClean="0"/>
              <a:t>Bullet 1 (Level 3) Times New Roman 11pt</a:t>
            </a:r>
          </a:p>
          <a:p>
            <a:pPr lvl="3"/>
            <a:r>
              <a:rPr lang="en-US" noProof="0" smtClean="0"/>
              <a:t>Bullet 2 (Level 4) Times New Roman 11pt</a:t>
            </a:r>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r>
              <a:rPr lang="en-US" noProof="0" smtClean="0"/>
              <a:t>Technical Note (Level 1) Arial 11pt Bold (CHANGE TO BLUE)</a:t>
            </a:r>
          </a:p>
          <a:p>
            <a:pPr lvl="0"/>
            <a:r>
              <a:rPr lang="en-US" noProof="0" smtClean="0"/>
              <a:t>Class Management Note (Level 1) Arial 11pt Bold (CHANGE TO BLUE)</a:t>
            </a:r>
          </a:p>
          <a:p>
            <a:pPr lvl="1"/>
            <a:r>
              <a:rPr lang="en-US" noProof="0" smtClean="0"/>
              <a:t>Body Text (Level 2) Times New Roman 11pt (CHANGE TO BLUE)</a:t>
            </a:r>
          </a:p>
          <a:p>
            <a:pPr lvl="2"/>
            <a:r>
              <a:rPr lang="en-US" noProof="0" smtClean="0"/>
              <a:t>Bullet 1 (Level 3) Times New Roman 11pt (CHANGE TO BLUE)</a:t>
            </a:r>
          </a:p>
        </p:txBody>
      </p:sp>
      <p:sp>
        <p:nvSpPr>
          <p:cNvPr id="2052" name="Rectangle 4"/>
          <p:cNvSpPr>
            <a:spLocks noChangeArrowheads="1"/>
          </p:cNvSpPr>
          <p:nvPr/>
        </p:nvSpPr>
        <p:spPr bwMode="auto">
          <a:xfrm>
            <a:off x="712788" y="8593138"/>
            <a:ext cx="5270500" cy="152400"/>
          </a:xfrm>
          <a:prstGeom prst="rect">
            <a:avLst/>
          </a:prstGeom>
          <a:noFill/>
          <a:ln w="9525">
            <a:noFill/>
            <a:miter lim="800000"/>
            <a:headEnd/>
            <a:tailEnd/>
          </a:ln>
          <a:effectLst/>
        </p:spPr>
        <p:txBody>
          <a:bodyPr lIns="0" tIns="0" rIns="0" bIns="0">
            <a:spAutoFit/>
          </a:bodyPr>
          <a:lstStyle/>
          <a:p>
            <a:pPr algn="ctr" defTabSz="989013" eaLnBrk="0" hangingPunct="0">
              <a:spcBef>
                <a:spcPct val="50000"/>
              </a:spcBef>
              <a:defRPr/>
            </a:pPr>
            <a:r>
              <a:rPr lang="en-US" sz="1000" b="1">
                <a:latin typeface="Arial" pitchFamily="34" charset="0"/>
              </a:rPr>
              <a:t>Introduction to Oracle: SQL and PL/SQL  2</a:t>
            </a:r>
            <a:r>
              <a:rPr lang="en-US" sz="1000" b="1"/>
              <a:t>-</a:t>
            </a:r>
            <a:fld id="{D3BFA728-5451-45A2-878F-CF11F2EB4772}" type="slidenum">
              <a:rPr lang="en-US" sz="1000" b="1">
                <a:latin typeface="Arial" pitchFamily="34" charset="0"/>
              </a:rPr>
              <a:pPr algn="ctr" defTabSz="989013" eaLnBrk="0" hangingPunct="0">
                <a:spcBef>
                  <a:spcPct val="50000"/>
                </a:spcBef>
                <a:defRPr/>
              </a:pPr>
              <a:t>‹#›</a:t>
            </a:fld>
            <a:endParaRPr lang="en-US" sz="1000" b="1">
              <a:latin typeface="Arial" pitchFamily="34" charset="0"/>
            </a:endParaRPr>
          </a:p>
        </p:txBody>
      </p:sp>
    </p:spTree>
    <p:extLst>
      <p:ext uri="{BB962C8B-B14F-4D97-AF65-F5344CB8AC3E}">
        <p14:creationId xmlns:p14="http://schemas.microsoft.com/office/powerpoint/2010/main" val="1258437938"/>
      </p:ext>
    </p:extLst>
  </p:cSld>
  <p:clrMap bg1="lt1" tx1="dk1" bg2="lt2" tx2="dk2" accent1="accent1" accent2="accent2" accent3="accent3" accent4="accent4" accent5="accent5" accent6="accent6" hlink="hlink" folHlink="folHlink"/>
  <p:notesStyle>
    <a:lvl1pPr algn="l" defTabSz="401638" rtl="0" eaLnBrk="0" fontAlgn="base" hangingPunct="0">
      <a:spcBef>
        <a:spcPct val="30000"/>
      </a:spcBef>
      <a:spcAft>
        <a:spcPct val="0"/>
      </a:spcAft>
      <a:tabLst>
        <a:tab pos="457200" algn="l"/>
      </a:tabLst>
      <a:defRPr sz="1100" b="1" kern="1200">
        <a:solidFill>
          <a:schemeClr val="tx1"/>
        </a:solidFill>
        <a:latin typeface="Arial" pitchFamily="34" charset="0"/>
        <a:ea typeface="+mn-ea"/>
        <a:cs typeface="+mn-cs"/>
      </a:defRPr>
    </a:lvl1pPr>
    <a:lvl2pPr marL="114300" algn="l" defTabSz="401638" rtl="0" eaLnBrk="0" fontAlgn="base" hangingPunct="0">
      <a:spcBef>
        <a:spcPct val="30000"/>
      </a:spcBef>
      <a:spcAft>
        <a:spcPct val="0"/>
      </a:spcAft>
      <a:tabLst>
        <a:tab pos="457200" algn="l"/>
      </a:tabLst>
      <a:defRPr sz="1100" kern="1200">
        <a:solidFill>
          <a:schemeClr val="tx1"/>
        </a:solidFill>
        <a:latin typeface="Times New Roman" pitchFamily="18" charset="0"/>
        <a:ea typeface="+mn-ea"/>
        <a:cs typeface="+mn-cs"/>
      </a:defRPr>
    </a:lvl2pPr>
    <a:lvl3pPr marL="450850" indent="-217488" algn="l" defTabSz="401638" rtl="0" eaLnBrk="0" fontAlgn="base" hangingPunct="0">
      <a:spcBef>
        <a:spcPct val="30000"/>
      </a:spcBef>
      <a:spcAft>
        <a:spcPct val="0"/>
      </a:spcAft>
      <a:buChar char="•"/>
      <a:tabLst>
        <a:tab pos="457200" algn="l"/>
      </a:tabLst>
      <a:defRPr sz="1100" kern="1200">
        <a:solidFill>
          <a:schemeClr val="tx1"/>
        </a:solidFill>
        <a:latin typeface="Times New Roman" pitchFamily="18" charset="0"/>
        <a:ea typeface="+mn-ea"/>
        <a:cs typeface="+mn-cs"/>
      </a:defRPr>
    </a:lvl3pPr>
    <a:lvl4pPr marL="852488" indent="-217488" algn="l" defTabSz="401638" rtl="0" eaLnBrk="0" fontAlgn="base" hangingPunct="0">
      <a:spcBef>
        <a:spcPct val="30000"/>
      </a:spcBef>
      <a:spcAft>
        <a:spcPct val="0"/>
      </a:spcAft>
      <a:buChar char="–"/>
      <a:tabLst>
        <a:tab pos="457200" algn="l"/>
      </a:tabLst>
      <a:defRPr sz="1100" kern="1200">
        <a:solidFill>
          <a:schemeClr val="tx1"/>
        </a:solidFill>
        <a:latin typeface="Times New Roman" pitchFamily="18" charset="0"/>
        <a:ea typeface="+mn-ea"/>
        <a:cs typeface="+mn-cs"/>
      </a:defRPr>
    </a:lvl4pPr>
    <a:lvl5pPr marL="2057400" indent="-228600" algn="l" defTabSz="401638" rtl="0" eaLnBrk="0" fontAlgn="base" hangingPunct="0">
      <a:spcBef>
        <a:spcPct val="30000"/>
      </a:spcBef>
      <a:spcAft>
        <a:spcPct val="0"/>
      </a:spcAft>
      <a:tabLst>
        <a:tab pos="457200"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endParaRPr lang="en-US" smtClean="0"/>
          </a:p>
          <a:p>
            <a:pPr>
              <a:tabLst>
                <a:tab pos="1122363" algn="l"/>
                <a:tab pos="2246313" algn="l"/>
              </a:tabLst>
            </a:pPr>
            <a:r>
              <a:rPr lang="en-US" sz="1200" smtClean="0">
                <a:solidFill>
                  <a:schemeClr val="accent2"/>
                </a:solidFill>
              </a:rPr>
              <a:t>Schedule:	Timing	Topic</a:t>
            </a:r>
          </a:p>
          <a:p>
            <a:pPr lvl="1">
              <a:tabLst>
                <a:tab pos="1122363" algn="l"/>
                <a:tab pos="2246313" algn="l"/>
              </a:tabLst>
            </a:pPr>
            <a:r>
              <a:rPr lang="en-US" smtClean="0">
                <a:solidFill>
                  <a:schemeClr val="accent2"/>
                </a:solidFill>
              </a:rPr>
              <a:t>	45 minutes	Lecture</a:t>
            </a:r>
          </a:p>
          <a:p>
            <a:pPr lvl="1">
              <a:tabLst>
                <a:tab pos="1122363" algn="l"/>
                <a:tab pos="2246313" algn="l"/>
              </a:tabLst>
            </a:pPr>
            <a:r>
              <a:rPr lang="en-US" smtClean="0">
                <a:solidFill>
                  <a:schemeClr val="accent2"/>
                </a:solidFill>
              </a:rPr>
              <a:t>	30 minutes	Practice</a:t>
            </a:r>
          </a:p>
          <a:p>
            <a:pPr lvl="1">
              <a:tabLst>
                <a:tab pos="1122363" algn="l"/>
                <a:tab pos="2246313" algn="l"/>
              </a:tabLst>
            </a:pPr>
            <a:r>
              <a:rPr lang="en-US" smtClean="0">
                <a:solidFill>
                  <a:schemeClr val="accent2"/>
                </a:solidFill>
              </a:rPr>
              <a:t>	75 minutes	Total</a:t>
            </a:r>
          </a:p>
        </p:txBody>
      </p:sp>
      <p:sp>
        <p:nvSpPr>
          <p:cNvPr id="35843" name="Rectangle 3"/>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ln/>
        </p:spPr>
        <p:txBody>
          <a:bodyPr/>
          <a:lstStyle/>
          <a:p>
            <a:pPr>
              <a:tabLst/>
              <a:defRPr/>
            </a:pPr>
            <a:r>
              <a:rPr lang="en-US" smtClean="0"/>
              <a:t>The BETWEEN Operator</a:t>
            </a:r>
          </a:p>
          <a:p>
            <a:pPr lvl="1">
              <a:tabLst/>
              <a:defRPr/>
            </a:pPr>
            <a:r>
              <a:rPr lang="en-US" smtClean="0"/>
              <a:t>You can display rows based on a range of values using the </a:t>
            </a:r>
            <a:r>
              <a:rPr lang="en-US" smtClean="0">
                <a:solidFill>
                  <a:srgbClr val="FC0128"/>
                </a:solidFill>
              </a:rPr>
              <a:t>BETWEEN </a:t>
            </a:r>
            <a:r>
              <a:rPr lang="en-US" smtClean="0"/>
              <a:t>operator. The range that you specify contains a lower range and an upper range.</a:t>
            </a:r>
          </a:p>
          <a:p>
            <a:pPr lvl="1">
              <a:lnSpc>
                <a:spcPct val="95000"/>
              </a:lnSpc>
              <a:spcBef>
                <a:spcPct val="35000"/>
              </a:spcBef>
              <a:tabLst/>
              <a:defRPr/>
            </a:pPr>
            <a:r>
              <a:rPr lang="en-US" smtClean="0"/>
              <a:t>The SELECT statement on the slide returns rows from the EMP table for any employee whose salary is between $1000 and $1500.</a:t>
            </a:r>
            <a:endParaRPr lang="en-US" sz="2300" b="1" smtClean="0">
              <a:effectLst>
                <a:outerShdw blurRad="38100" dist="38100" dir="2700000" algn="tl">
                  <a:srgbClr val="C0C0C0"/>
                </a:outerShdw>
              </a:effectLst>
              <a:latin typeface="Arial" pitchFamily="34" charset="0"/>
            </a:endParaRPr>
          </a:p>
          <a:p>
            <a:pPr lvl="1">
              <a:tabLst/>
              <a:defRPr/>
            </a:pPr>
            <a:r>
              <a:rPr lang="en-US" smtClean="0"/>
              <a:t>Values specified with the BETWEEN operator are inclusive. You must specify the lower limit first.</a:t>
            </a:r>
          </a:p>
          <a:p>
            <a:pPr lvl="1">
              <a:tabLst/>
              <a:defRPr/>
            </a:pPr>
            <a:endParaRPr lang="en-US" smtClean="0"/>
          </a:p>
          <a:p>
            <a:pPr lvl="1">
              <a:tabLst/>
              <a:defRPr/>
            </a:pPr>
            <a:endParaRPr lang="en-US" smtClean="0"/>
          </a:p>
          <a:p>
            <a:pPr lvl="1">
              <a:tabLst/>
              <a:defRPr/>
            </a:pPr>
            <a:endParaRPr lang="en-US" smtClean="0"/>
          </a:p>
          <a:p>
            <a:pPr lvl="1">
              <a:tabLst/>
              <a:defRPr/>
            </a:pPr>
            <a:endParaRPr lang="en-US" smtClean="0"/>
          </a:p>
          <a:p>
            <a:pPr lvl="1">
              <a:tabLst/>
              <a:defRPr/>
            </a:pPr>
            <a:endParaRPr lang="en-US" smtClean="0"/>
          </a:p>
          <a:p>
            <a:pPr lvl="1">
              <a:tabLst/>
              <a:defRPr/>
            </a:pPr>
            <a:endParaRPr lang="en-US" smtClean="0"/>
          </a:p>
          <a:p>
            <a:pPr lvl="1">
              <a:tabLst/>
              <a:defRPr/>
            </a:pPr>
            <a:endParaRPr lang="en-US" smtClean="0"/>
          </a:p>
          <a:p>
            <a:pPr>
              <a:tabLst/>
              <a:defRPr/>
            </a:pPr>
            <a:r>
              <a:rPr lang="en-US" smtClean="0">
                <a:solidFill>
                  <a:schemeClr val="accent2"/>
                </a:solidFill>
              </a:rPr>
              <a:t>Class Management Note</a:t>
            </a:r>
          </a:p>
          <a:p>
            <a:pPr lvl="1">
              <a:tabLst/>
              <a:defRPr/>
            </a:pPr>
            <a:r>
              <a:rPr lang="en-US" smtClean="0">
                <a:solidFill>
                  <a:schemeClr val="accent2"/>
                </a:solidFill>
              </a:rPr>
              <a:t>Emphasize that the values specified with the BETWEEN operator in the example are inclusive. Point out that Turner, who earns $1500 (higher limit), is included in the output.</a:t>
            </a:r>
          </a:p>
          <a:p>
            <a:pPr lvl="1">
              <a:tabLst/>
              <a:defRPr/>
            </a:pPr>
            <a:r>
              <a:rPr lang="en-US" smtClean="0">
                <a:solidFill>
                  <a:schemeClr val="accent2"/>
                </a:solidFill>
              </a:rPr>
              <a:t>Demo: </a:t>
            </a:r>
            <a:r>
              <a:rPr lang="en-US" i="1" smtClean="0">
                <a:solidFill>
                  <a:schemeClr val="accent2"/>
                </a:solidFill>
              </a:rPr>
              <a:t>l2betw.sql</a:t>
            </a:r>
          </a:p>
          <a:p>
            <a:pPr lvl="1">
              <a:tabLst/>
              <a:defRPr/>
            </a:pPr>
            <a:r>
              <a:rPr lang="en-US" smtClean="0">
                <a:solidFill>
                  <a:schemeClr val="accent2"/>
                </a:solidFill>
              </a:rPr>
              <a:t>Purpose: To illustrate using the BETWEEN operator.</a:t>
            </a:r>
            <a:endParaRPr lang="en-US" smtClean="0"/>
          </a:p>
          <a:p>
            <a:pPr>
              <a:tabLst/>
              <a:defRPr/>
            </a:pPr>
            <a:endParaRPr lang="en-US" b="0" smtClean="0">
              <a:latin typeface="Times New Roman" pitchFamily="18" charset="0"/>
            </a:endParaRPr>
          </a:p>
        </p:txBody>
      </p:sp>
      <p:sp>
        <p:nvSpPr>
          <p:cNvPr id="45059" name="Rectangle 3"/>
          <p:cNvSpPr>
            <a:spLocks noChangeArrowheads="1" noTextEdit="1"/>
          </p:cNvSpPr>
          <p:nvPr>
            <p:ph type="sldImg"/>
          </p:nvPr>
        </p:nvSpPr>
        <p:spPr>
          <a:xfrm>
            <a:off x="468313" y="152400"/>
            <a:ext cx="5876925" cy="4406900"/>
          </a:xfrm>
          <a:ln cap="flat"/>
        </p:spPr>
      </p:sp>
      <p:grpSp>
        <p:nvGrpSpPr>
          <p:cNvPr id="45060" name="Group 15"/>
          <p:cNvGrpSpPr>
            <a:grpSpLocks/>
          </p:cNvGrpSpPr>
          <p:nvPr/>
        </p:nvGrpSpPr>
        <p:grpSpPr bwMode="auto">
          <a:xfrm>
            <a:off x="165100" y="5808663"/>
            <a:ext cx="284163" cy="304800"/>
            <a:chOff x="104" y="3659"/>
            <a:chExt cx="179" cy="192"/>
          </a:xfrm>
        </p:grpSpPr>
        <p:sp>
          <p:nvSpPr>
            <p:cNvPr id="45061" name="Freeform 4"/>
            <p:cNvSpPr>
              <a:spLocks/>
            </p:cNvSpPr>
            <p:nvPr/>
          </p:nvSpPr>
          <p:spPr bwMode="auto">
            <a:xfrm>
              <a:off x="104" y="3659"/>
              <a:ext cx="179" cy="184"/>
            </a:xfrm>
            <a:custGeom>
              <a:avLst/>
              <a:gdLst>
                <a:gd name="T0" fmla="*/ 178 w 179"/>
                <a:gd name="T1" fmla="*/ 183 h 184"/>
                <a:gd name="T2" fmla="*/ 178 w 179"/>
                <a:gd name="T3" fmla="*/ 0 h 184"/>
                <a:gd name="T4" fmla="*/ 0 w 179"/>
                <a:gd name="T5" fmla="*/ 0 h 184"/>
                <a:gd name="T6" fmla="*/ 0 w 179"/>
                <a:gd name="T7" fmla="*/ 183 h 184"/>
                <a:gd name="T8" fmla="*/ 178 w 179"/>
                <a:gd name="T9" fmla="*/ 183 h 184"/>
                <a:gd name="T10" fmla="*/ 0 60000 65536"/>
                <a:gd name="T11" fmla="*/ 0 60000 65536"/>
                <a:gd name="T12" fmla="*/ 0 60000 65536"/>
                <a:gd name="T13" fmla="*/ 0 60000 65536"/>
                <a:gd name="T14" fmla="*/ 0 60000 65536"/>
                <a:gd name="T15" fmla="*/ 0 w 179"/>
                <a:gd name="T16" fmla="*/ 0 h 184"/>
                <a:gd name="T17" fmla="*/ 179 w 179"/>
                <a:gd name="T18" fmla="*/ 184 h 184"/>
              </a:gdLst>
              <a:ahLst/>
              <a:cxnLst>
                <a:cxn ang="T10">
                  <a:pos x="T0" y="T1"/>
                </a:cxn>
                <a:cxn ang="T11">
                  <a:pos x="T2" y="T3"/>
                </a:cxn>
                <a:cxn ang="T12">
                  <a:pos x="T4" y="T5"/>
                </a:cxn>
                <a:cxn ang="T13">
                  <a:pos x="T6" y="T7"/>
                </a:cxn>
                <a:cxn ang="T14">
                  <a:pos x="T8" y="T9"/>
                </a:cxn>
              </a:cxnLst>
              <a:rect l="T15" t="T16" r="T17" b="T18"/>
              <a:pathLst>
                <a:path w="179" h="184">
                  <a:moveTo>
                    <a:pt x="178" y="183"/>
                  </a:moveTo>
                  <a:lnTo>
                    <a:pt x="178" y="0"/>
                  </a:lnTo>
                  <a:lnTo>
                    <a:pt x="0" y="0"/>
                  </a:lnTo>
                  <a:lnTo>
                    <a:pt x="0" y="183"/>
                  </a:lnTo>
                  <a:lnTo>
                    <a:pt x="178" y="183"/>
                  </a:lnTo>
                </a:path>
              </a:pathLst>
            </a:custGeom>
            <a:solidFill>
              <a:srgbClr val="0000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5062" name="Freeform 5"/>
            <p:cNvSpPr>
              <a:spLocks/>
            </p:cNvSpPr>
            <p:nvPr/>
          </p:nvSpPr>
          <p:spPr bwMode="auto">
            <a:xfrm>
              <a:off x="185" y="3833"/>
              <a:ext cx="26" cy="18"/>
            </a:xfrm>
            <a:custGeom>
              <a:avLst/>
              <a:gdLst>
                <a:gd name="T0" fmla="*/ 25 w 26"/>
                <a:gd name="T1" fmla="*/ 17 h 18"/>
                <a:gd name="T2" fmla="*/ 25 w 26"/>
                <a:gd name="T3" fmla="*/ 0 h 18"/>
                <a:gd name="T4" fmla="*/ 0 w 26"/>
                <a:gd name="T5" fmla="*/ 0 h 18"/>
                <a:gd name="T6" fmla="*/ 0 w 26"/>
                <a:gd name="T7" fmla="*/ 17 h 18"/>
                <a:gd name="T8" fmla="*/ 25 w 26"/>
                <a:gd name="T9" fmla="*/ 17 h 18"/>
                <a:gd name="T10" fmla="*/ 0 60000 65536"/>
                <a:gd name="T11" fmla="*/ 0 60000 65536"/>
                <a:gd name="T12" fmla="*/ 0 60000 65536"/>
                <a:gd name="T13" fmla="*/ 0 60000 65536"/>
                <a:gd name="T14" fmla="*/ 0 60000 65536"/>
                <a:gd name="T15" fmla="*/ 0 w 26"/>
                <a:gd name="T16" fmla="*/ 0 h 18"/>
                <a:gd name="T17" fmla="*/ 26 w 26"/>
                <a:gd name="T18" fmla="*/ 18 h 18"/>
              </a:gdLst>
              <a:ahLst/>
              <a:cxnLst>
                <a:cxn ang="T10">
                  <a:pos x="T0" y="T1"/>
                </a:cxn>
                <a:cxn ang="T11">
                  <a:pos x="T2" y="T3"/>
                </a:cxn>
                <a:cxn ang="T12">
                  <a:pos x="T4" y="T5"/>
                </a:cxn>
                <a:cxn ang="T13">
                  <a:pos x="T6" y="T7"/>
                </a:cxn>
                <a:cxn ang="T14">
                  <a:pos x="T8" y="T9"/>
                </a:cxn>
              </a:cxnLst>
              <a:rect l="T15" t="T16" r="T17" b="T18"/>
              <a:pathLst>
                <a:path w="26" h="18">
                  <a:moveTo>
                    <a:pt x="25" y="17"/>
                  </a:moveTo>
                  <a:lnTo>
                    <a:pt x="25" y="0"/>
                  </a:lnTo>
                  <a:lnTo>
                    <a:pt x="0" y="0"/>
                  </a:lnTo>
                  <a:lnTo>
                    <a:pt x="0" y="17"/>
                  </a:lnTo>
                  <a:lnTo>
                    <a:pt x="25" y="17"/>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5063" name="Freeform 6"/>
            <p:cNvSpPr>
              <a:spLocks/>
            </p:cNvSpPr>
            <p:nvPr/>
          </p:nvSpPr>
          <p:spPr bwMode="auto">
            <a:xfrm>
              <a:off x="126" y="3712"/>
              <a:ext cx="32" cy="20"/>
            </a:xfrm>
            <a:custGeom>
              <a:avLst/>
              <a:gdLst>
                <a:gd name="T0" fmla="*/ 0 w 32"/>
                <a:gd name="T1" fmla="*/ 0 h 20"/>
                <a:gd name="T2" fmla="*/ 25 w 32"/>
                <a:gd name="T3" fmla="*/ 19 h 20"/>
                <a:gd name="T4" fmla="*/ 31 w 32"/>
                <a:gd name="T5" fmla="*/ 8 h 20"/>
                <a:gd name="T6" fmla="*/ 0 w 32"/>
                <a:gd name="T7" fmla="*/ 0 h 20"/>
                <a:gd name="T8" fmla="*/ 0 60000 65536"/>
                <a:gd name="T9" fmla="*/ 0 60000 65536"/>
                <a:gd name="T10" fmla="*/ 0 60000 65536"/>
                <a:gd name="T11" fmla="*/ 0 60000 65536"/>
                <a:gd name="T12" fmla="*/ 0 w 32"/>
                <a:gd name="T13" fmla="*/ 0 h 20"/>
                <a:gd name="T14" fmla="*/ 32 w 32"/>
                <a:gd name="T15" fmla="*/ 20 h 20"/>
              </a:gdLst>
              <a:ahLst/>
              <a:cxnLst>
                <a:cxn ang="T8">
                  <a:pos x="T0" y="T1"/>
                </a:cxn>
                <a:cxn ang="T9">
                  <a:pos x="T2" y="T3"/>
                </a:cxn>
                <a:cxn ang="T10">
                  <a:pos x="T4" y="T5"/>
                </a:cxn>
                <a:cxn ang="T11">
                  <a:pos x="T6" y="T7"/>
                </a:cxn>
              </a:cxnLst>
              <a:rect l="T12" t="T13" r="T14" b="T15"/>
              <a:pathLst>
                <a:path w="32" h="20">
                  <a:moveTo>
                    <a:pt x="0" y="0"/>
                  </a:moveTo>
                  <a:lnTo>
                    <a:pt x="25" y="19"/>
                  </a:lnTo>
                  <a:lnTo>
                    <a:pt x="31" y="8"/>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5064" name="Freeform 7"/>
            <p:cNvSpPr>
              <a:spLocks/>
            </p:cNvSpPr>
            <p:nvPr/>
          </p:nvSpPr>
          <p:spPr bwMode="auto">
            <a:xfrm>
              <a:off x="236" y="3712"/>
              <a:ext cx="34" cy="20"/>
            </a:xfrm>
            <a:custGeom>
              <a:avLst/>
              <a:gdLst>
                <a:gd name="T0" fmla="*/ 33 w 34"/>
                <a:gd name="T1" fmla="*/ 0 h 20"/>
                <a:gd name="T2" fmla="*/ 6 w 34"/>
                <a:gd name="T3" fmla="*/ 19 h 20"/>
                <a:gd name="T4" fmla="*/ 0 w 34"/>
                <a:gd name="T5" fmla="*/ 9 h 20"/>
                <a:gd name="T6" fmla="*/ 33 w 34"/>
                <a:gd name="T7" fmla="*/ 0 h 20"/>
                <a:gd name="T8" fmla="*/ 0 60000 65536"/>
                <a:gd name="T9" fmla="*/ 0 60000 65536"/>
                <a:gd name="T10" fmla="*/ 0 60000 65536"/>
                <a:gd name="T11" fmla="*/ 0 60000 65536"/>
                <a:gd name="T12" fmla="*/ 0 w 34"/>
                <a:gd name="T13" fmla="*/ 0 h 20"/>
                <a:gd name="T14" fmla="*/ 34 w 34"/>
                <a:gd name="T15" fmla="*/ 20 h 20"/>
              </a:gdLst>
              <a:ahLst/>
              <a:cxnLst>
                <a:cxn ang="T8">
                  <a:pos x="T0" y="T1"/>
                </a:cxn>
                <a:cxn ang="T9">
                  <a:pos x="T2" y="T3"/>
                </a:cxn>
                <a:cxn ang="T10">
                  <a:pos x="T4" y="T5"/>
                </a:cxn>
                <a:cxn ang="T11">
                  <a:pos x="T6" y="T7"/>
                </a:cxn>
              </a:cxnLst>
              <a:rect l="T12" t="T13" r="T14" b="T15"/>
              <a:pathLst>
                <a:path w="34" h="20">
                  <a:moveTo>
                    <a:pt x="33" y="0"/>
                  </a:moveTo>
                  <a:lnTo>
                    <a:pt x="6" y="19"/>
                  </a:lnTo>
                  <a:lnTo>
                    <a:pt x="0" y="9"/>
                  </a:lnTo>
                  <a:lnTo>
                    <a:pt x="33"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5065" name="Freeform 8"/>
            <p:cNvSpPr>
              <a:spLocks/>
            </p:cNvSpPr>
            <p:nvPr/>
          </p:nvSpPr>
          <p:spPr bwMode="auto">
            <a:xfrm>
              <a:off x="123" y="3750"/>
              <a:ext cx="33" cy="19"/>
            </a:xfrm>
            <a:custGeom>
              <a:avLst/>
              <a:gdLst>
                <a:gd name="T0" fmla="*/ 0 w 33"/>
                <a:gd name="T1" fmla="*/ 18 h 19"/>
                <a:gd name="T2" fmla="*/ 32 w 33"/>
                <a:gd name="T3" fmla="*/ 14 h 19"/>
                <a:gd name="T4" fmla="*/ 30 w 33"/>
                <a:gd name="T5" fmla="*/ 0 h 19"/>
                <a:gd name="T6" fmla="*/ 0 w 33"/>
                <a:gd name="T7" fmla="*/ 18 h 19"/>
                <a:gd name="T8" fmla="*/ 0 60000 65536"/>
                <a:gd name="T9" fmla="*/ 0 60000 65536"/>
                <a:gd name="T10" fmla="*/ 0 60000 65536"/>
                <a:gd name="T11" fmla="*/ 0 60000 65536"/>
                <a:gd name="T12" fmla="*/ 0 w 33"/>
                <a:gd name="T13" fmla="*/ 0 h 19"/>
                <a:gd name="T14" fmla="*/ 33 w 33"/>
                <a:gd name="T15" fmla="*/ 19 h 19"/>
              </a:gdLst>
              <a:ahLst/>
              <a:cxnLst>
                <a:cxn ang="T8">
                  <a:pos x="T0" y="T1"/>
                </a:cxn>
                <a:cxn ang="T9">
                  <a:pos x="T2" y="T3"/>
                </a:cxn>
                <a:cxn ang="T10">
                  <a:pos x="T4" y="T5"/>
                </a:cxn>
                <a:cxn ang="T11">
                  <a:pos x="T6" y="T7"/>
                </a:cxn>
              </a:cxnLst>
              <a:rect l="T12" t="T13" r="T14" b="T15"/>
              <a:pathLst>
                <a:path w="33" h="19">
                  <a:moveTo>
                    <a:pt x="0" y="18"/>
                  </a:moveTo>
                  <a:lnTo>
                    <a:pt x="32" y="14"/>
                  </a:lnTo>
                  <a:lnTo>
                    <a:pt x="30" y="0"/>
                  </a:lnTo>
                  <a:lnTo>
                    <a:pt x="0" y="18"/>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5066" name="Freeform 9"/>
            <p:cNvSpPr>
              <a:spLocks/>
            </p:cNvSpPr>
            <p:nvPr/>
          </p:nvSpPr>
          <p:spPr bwMode="auto">
            <a:xfrm>
              <a:off x="239" y="3751"/>
              <a:ext cx="34" cy="19"/>
            </a:xfrm>
            <a:custGeom>
              <a:avLst/>
              <a:gdLst>
                <a:gd name="T0" fmla="*/ 33 w 34"/>
                <a:gd name="T1" fmla="*/ 18 h 19"/>
                <a:gd name="T2" fmla="*/ 0 w 34"/>
                <a:gd name="T3" fmla="*/ 15 h 19"/>
                <a:gd name="T4" fmla="*/ 2 w 34"/>
                <a:gd name="T5" fmla="*/ 0 h 19"/>
                <a:gd name="T6" fmla="*/ 33 w 34"/>
                <a:gd name="T7" fmla="*/ 18 h 19"/>
                <a:gd name="T8" fmla="*/ 0 60000 65536"/>
                <a:gd name="T9" fmla="*/ 0 60000 65536"/>
                <a:gd name="T10" fmla="*/ 0 60000 65536"/>
                <a:gd name="T11" fmla="*/ 0 60000 65536"/>
                <a:gd name="T12" fmla="*/ 0 w 34"/>
                <a:gd name="T13" fmla="*/ 0 h 19"/>
                <a:gd name="T14" fmla="*/ 34 w 34"/>
                <a:gd name="T15" fmla="*/ 19 h 19"/>
              </a:gdLst>
              <a:ahLst/>
              <a:cxnLst>
                <a:cxn ang="T8">
                  <a:pos x="T0" y="T1"/>
                </a:cxn>
                <a:cxn ang="T9">
                  <a:pos x="T2" y="T3"/>
                </a:cxn>
                <a:cxn ang="T10">
                  <a:pos x="T4" y="T5"/>
                </a:cxn>
                <a:cxn ang="T11">
                  <a:pos x="T6" y="T7"/>
                </a:cxn>
              </a:cxnLst>
              <a:rect l="T12" t="T13" r="T14" b="T15"/>
              <a:pathLst>
                <a:path w="34" h="19">
                  <a:moveTo>
                    <a:pt x="33" y="18"/>
                  </a:moveTo>
                  <a:lnTo>
                    <a:pt x="0" y="15"/>
                  </a:lnTo>
                  <a:lnTo>
                    <a:pt x="2" y="0"/>
                  </a:lnTo>
                  <a:lnTo>
                    <a:pt x="33" y="18"/>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5067" name="Freeform 10"/>
            <p:cNvSpPr>
              <a:spLocks/>
            </p:cNvSpPr>
            <p:nvPr/>
          </p:nvSpPr>
          <p:spPr bwMode="auto">
            <a:xfrm>
              <a:off x="149" y="3674"/>
              <a:ext cx="26" cy="29"/>
            </a:xfrm>
            <a:custGeom>
              <a:avLst/>
              <a:gdLst>
                <a:gd name="T0" fmla="*/ 0 w 26"/>
                <a:gd name="T1" fmla="*/ 0 h 29"/>
                <a:gd name="T2" fmla="*/ 15 w 26"/>
                <a:gd name="T3" fmla="*/ 28 h 29"/>
                <a:gd name="T4" fmla="*/ 25 w 26"/>
                <a:gd name="T5" fmla="*/ 21 h 29"/>
                <a:gd name="T6" fmla="*/ 0 w 26"/>
                <a:gd name="T7" fmla="*/ 0 h 29"/>
                <a:gd name="T8" fmla="*/ 0 60000 65536"/>
                <a:gd name="T9" fmla="*/ 0 60000 65536"/>
                <a:gd name="T10" fmla="*/ 0 60000 65536"/>
                <a:gd name="T11" fmla="*/ 0 60000 65536"/>
                <a:gd name="T12" fmla="*/ 0 w 26"/>
                <a:gd name="T13" fmla="*/ 0 h 29"/>
                <a:gd name="T14" fmla="*/ 26 w 26"/>
                <a:gd name="T15" fmla="*/ 29 h 29"/>
              </a:gdLst>
              <a:ahLst/>
              <a:cxnLst>
                <a:cxn ang="T8">
                  <a:pos x="T0" y="T1"/>
                </a:cxn>
                <a:cxn ang="T9">
                  <a:pos x="T2" y="T3"/>
                </a:cxn>
                <a:cxn ang="T10">
                  <a:pos x="T4" y="T5"/>
                </a:cxn>
                <a:cxn ang="T11">
                  <a:pos x="T6" y="T7"/>
                </a:cxn>
              </a:cxnLst>
              <a:rect l="T12" t="T13" r="T14" b="T15"/>
              <a:pathLst>
                <a:path w="26" h="29">
                  <a:moveTo>
                    <a:pt x="0" y="0"/>
                  </a:moveTo>
                  <a:lnTo>
                    <a:pt x="15" y="28"/>
                  </a:lnTo>
                  <a:lnTo>
                    <a:pt x="25" y="21"/>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5068" name="Freeform 11"/>
            <p:cNvSpPr>
              <a:spLocks/>
            </p:cNvSpPr>
            <p:nvPr/>
          </p:nvSpPr>
          <p:spPr bwMode="auto">
            <a:xfrm>
              <a:off x="214" y="3676"/>
              <a:ext cx="28" cy="31"/>
            </a:xfrm>
            <a:custGeom>
              <a:avLst/>
              <a:gdLst>
                <a:gd name="T0" fmla="*/ 27 w 28"/>
                <a:gd name="T1" fmla="*/ 0 h 31"/>
                <a:gd name="T2" fmla="*/ 11 w 28"/>
                <a:gd name="T3" fmla="*/ 30 h 31"/>
                <a:gd name="T4" fmla="*/ 0 w 28"/>
                <a:gd name="T5" fmla="*/ 22 h 31"/>
                <a:gd name="T6" fmla="*/ 27 w 28"/>
                <a:gd name="T7" fmla="*/ 0 h 31"/>
                <a:gd name="T8" fmla="*/ 0 60000 65536"/>
                <a:gd name="T9" fmla="*/ 0 60000 65536"/>
                <a:gd name="T10" fmla="*/ 0 60000 65536"/>
                <a:gd name="T11" fmla="*/ 0 60000 65536"/>
                <a:gd name="T12" fmla="*/ 0 w 28"/>
                <a:gd name="T13" fmla="*/ 0 h 31"/>
                <a:gd name="T14" fmla="*/ 28 w 28"/>
                <a:gd name="T15" fmla="*/ 31 h 31"/>
              </a:gdLst>
              <a:ahLst/>
              <a:cxnLst>
                <a:cxn ang="T8">
                  <a:pos x="T0" y="T1"/>
                </a:cxn>
                <a:cxn ang="T9">
                  <a:pos x="T2" y="T3"/>
                </a:cxn>
                <a:cxn ang="T10">
                  <a:pos x="T4" y="T5"/>
                </a:cxn>
                <a:cxn ang="T11">
                  <a:pos x="T6" y="T7"/>
                </a:cxn>
              </a:cxnLst>
              <a:rect l="T12" t="T13" r="T14" b="T15"/>
              <a:pathLst>
                <a:path w="28" h="31">
                  <a:moveTo>
                    <a:pt x="27" y="0"/>
                  </a:moveTo>
                  <a:lnTo>
                    <a:pt x="11" y="30"/>
                  </a:lnTo>
                  <a:lnTo>
                    <a:pt x="0" y="22"/>
                  </a:lnTo>
                  <a:lnTo>
                    <a:pt x="27"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5069" name="Freeform 12"/>
            <p:cNvSpPr>
              <a:spLocks/>
            </p:cNvSpPr>
            <p:nvPr/>
          </p:nvSpPr>
          <p:spPr bwMode="auto">
            <a:xfrm>
              <a:off x="188" y="3665"/>
              <a:ext cx="18" cy="30"/>
            </a:xfrm>
            <a:custGeom>
              <a:avLst/>
              <a:gdLst>
                <a:gd name="T0" fmla="*/ 7 w 18"/>
                <a:gd name="T1" fmla="*/ 0 h 30"/>
                <a:gd name="T2" fmla="*/ 0 w 18"/>
                <a:gd name="T3" fmla="*/ 29 h 30"/>
                <a:gd name="T4" fmla="*/ 17 w 18"/>
                <a:gd name="T5" fmla="*/ 28 h 30"/>
                <a:gd name="T6" fmla="*/ 7 w 18"/>
                <a:gd name="T7" fmla="*/ 0 h 30"/>
                <a:gd name="T8" fmla="*/ 0 60000 65536"/>
                <a:gd name="T9" fmla="*/ 0 60000 65536"/>
                <a:gd name="T10" fmla="*/ 0 60000 65536"/>
                <a:gd name="T11" fmla="*/ 0 60000 65536"/>
                <a:gd name="T12" fmla="*/ 0 w 18"/>
                <a:gd name="T13" fmla="*/ 0 h 30"/>
                <a:gd name="T14" fmla="*/ 18 w 18"/>
                <a:gd name="T15" fmla="*/ 30 h 30"/>
              </a:gdLst>
              <a:ahLst/>
              <a:cxnLst>
                <a:cxn ang="T8">
                  <a:pos x="T0" y="T1"/>
                </a:cxn>
                <a:cxn ang="T9">
                  <a:pos x="T2" y="T3"/>
                </a:cxn>
                <a:cxn ang="T10">
                  <a:pos x="T4" y="T5"/>
                </a:cxn>
                <a:cxn ang="T11">
                  <a:pos x="T6" y="T7"/>
                </a:cxn>
              </a:cxnLst>
              <a:rect l="T12" t="T13" r="T14" b="T15"/>
              <a:pathLst>
                <a:path w="18" h="30">
                  <a:moveTo>
                    <a:pt x="7" y="0"/>
                  </a:moveTo>
                  <a:lnTo>
                    <a:pt x="0" y="29"/>
                  </a:lnTo>
                  <a:lnTo>
                    <a:pt x="17" y="28"/>
                  </a:lnTo>
                  <a:lnTo>
                    <a:pt x="7"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5070" name="Freeform 13"/>
            <p:cNvSpPr>
              <a:spLocks/>
            </p:cNvSpPr>
            <p:nvPr/>
          </p:nvSpPr>
          <p:spPr bwMode="auto">
            <a:xfrm>
              <a:off x="163" y="3711"/>
              <a:ext cx="67" cy="115"/>
            </a:xfrm>
            <a:custGeom>
              <a:avLst/>
              <a:gdLst>
                <a:gd name="T0" fmla="*/ 21 w 67"/>
                <a:gd name="T1" fmla="*/ 114 h 115"/>
                <a:gd name="T2" fmla="*/ 22 w 67"/>
                <a:gd name="T3" fmla="*/ 94 h 115"/>
                <a:gd name="T4" fmla="*/ 20 w 67"/>
                <a:gd name="T5" fmla="*/ 91 h 115"/>
                <a:gd name="T6" fmla="*/ 14 w 67"/>
                <a:gd name="T7" fmla="*/ 83 h 115"/>
                <a:gd name="T8" fmla="*/ 8 w 67"/>
                <a:gd name="T9" fmla="*/ 72 h 115"/>
                <a:gd name="T10" fmla="*/ 3 w 67"/>
                <a:gd name="T11" fmla="*/ 58 h 115"/>
                <a:gd name="T12" fmla="*/ 0 w 67"/>
                <a:gd name="T13" fmla="*/ 42 h 115"/>
                <a:gd name="T14" fmla="*/ 0 w 67"/>
                <a:gd name="T15" fmla="*/ 27 h 115"/>
                <a:gd name="T16" fmla="*/ 7 w 67"/>
                <a:gd name="T17" fmla="*/ 12 h 115"/>
                <a:gd name="T18" fmla="*/ 22 w 67"/>
                <a:gd name="T19" fmla="*/ 0 h 115"/>
                <a:gd name="T20" fmla="*/ 42 w 67"/>
                <a:gd name="T21" fmla="*/ 0 h 115"/>
                <a:gd name="T22" fmla="*/ 45 w 67"/>
                <a:gd name="T23" fmla="*/ 1 h 115"/>
                <a:gd name="T24" fmla="*/ 50 w 67"/>
                <a:gd name="T25" fmla="*/ 5 h 115"/>
                <a:gd name="T26" fmla="*/ 56 w 67"/>
                <a:gd name="T27" fmla="*/ 11 h 115"/>
                <a:gd name="T28" fmla="*/ 62 w 67"/>
                <a:gd name="T29" fmla="*/ 20 h 115"/>
                <a:gd name="T30" fmla="*/ 66 w 67"/>
                <a:gd name="T31" fmla="*/ 32 h 115"/>
                <a:gd name="T32" fmla="*/ 65 w 67"/>
                <a:gd name="T33" fmla="*/ 48 h 115"/>
                <a:gd name="T34" fmla="*/ 58 w 67"/>
                <a:gd name="T35" fmla="*/ 68 h 115"/>
                <a:gd name="T36" fmla="*/ 42 w 67"/>
                <a:gd name="T37" fmla="*/ 91 h 115"/>
                <a:gd name="T38" fmla="*/ 42 w 67"/>
                <a:gd name="T39" fmla="*/ 114 h 115"/>
                <a:gd name="T40" fmla="*/ 21 w 67"/>
                <a:gd name="T41" fmla="*/ 114 h 1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7"/>
                <a:gd name="T64" fmla="*/ 0 h 115"/>
                <a:gd name="T65" fmla="*/ 67 w 67"/>
                <a:gd name="T66" fmla="*/ 115 h 11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7" h="115">
                  <a:moveTo>
                    <a:pt x="21" y="114"/>
                  </a:moveTo>
                  <a:lnTo>
                    <a:pt x="22" y="94"/>
                  </a:lnTo>
                  <a:lnTo>
                    <a:pt x="20" y="91"/>
                  </a:lnTo>
                  <a:lnTo>
                    <a:pt x="14" y="83"/>
                  </a:lnTo>
                  <a:lnTo>
                    <a:pt x="8" y="72"/>
                  </a:lnTo>
                  <a:lnTo>
                    <a:pt x="3" y="58"/>
                  </a:lnTo>
                  <a:lnTo>
                    <a:pt x="0" y="42"/>
                  </a:lnTo>
                  <a:lnTo>
                    <a:pt x="0" y="27"/>
                  </a:lnTo>
                  <a:lnTo>
                    <a:pt x="7" y="12"/>
                  </a:lnTo>
                  <a:lnTo>
                    <a:pt x="22" y="0"/>
                  </a:lnTo>
                  <a:lnTo>
                    <a:pt x="42" y="0"/>
                  </a:lnTo>
                  <a:lnTo>
                    <a:pt x="45" y="1"/>
                  </a:lnTo>
                  <a:lnTo>
                    <a:pt x="50" y="5"/>
                  </a:lnTo>
                  <a:lnTo>
                    <a:pt x="56" y="11"/>
                  </a:lnTo>
                  <a:lnTo>
                    <a:pt x="62" y="20"/>
                  </a:lnTo>
                  <a:lnTo>
                    <a:pt x="66" y="32"/>
                  </a:lnTo>
                  <a:lnTo>
                    <a:pt x="65" y="48"/>
                  </a:lnTo>
                  <a:lnTo>
                    <a:pt x="58" y="68"/>
                  </a:lnTo>
                  <a:lnTo>
                    <a:pt x="42" y="91"/>
                  </a:lnTo>
                  <a:lnTo>
                    <a:pt x="42" y="114"/>
                  </a:lnTo>
                  <a:lnTo>
                    <a:pt x="21" y="114"/>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5071" name="Freeform 14"/>
            <p:cNvSpPr>
              <a:spLocks/>
            </p:cNvSpPr>
            <p:nvPr/>
          </p:nvSpPr>
          <p:spPr bwMode="auto">
            <a:xfrm>
              <a:off x="190" y="3732"/>
              <a:ext cx="17" cy="87"/>
            </a:xfrm>
            <a:custGeom>
              <a:avLst/>
              <a:gdLst>
                <a:gd name="T0" fmla="*/ 4 w 17"/>
                <a:gd name="T1" fmla="*/ 0 h 87"/>
                <a:gd name="T2" fmla="*/ 6 w 17"/>
                <a:gd name="T3" fmla="*/ 6 h 87"/>
                <a:gd name="T4" fmla="*/ 2 w 17"/>
                <a:gd name="T5" fmla="*/ 7 h 87"/>
                <a:gd name="T6" fmla="*/ 2 w 17"/>
                <a:gd name="T7" fmla="*/ 78 h 87"/>
                <a:gd name="T8" fmla="*/ 0 w 17"/>
                <a:gd name="T9" fmla="*/ 79 h 87"/>
                <a:gd name="T10" fmla="*/ 0 w 17"/>
                <a:gd name="T11" fmla="*/ 86 h 87"/>
                <a:gd name="T12" fmla="*/ 2 w 17"/>
                <a:gd name="T13" fmla="*/ 86 h 87"/>
                <a:gd name="T14" fmla="*/ 4 w 17"/>
                <a:gd name="T15" fmla="*/ 86 h 87"/>
                <a:gd name="T16" fmla="*/ 6 w 17"/>
                <a:gd name="T17" fmla="*/ 86 h 87"/>
                <a:gd name="T18" fmla="*/ 9 w 17"/>
                <a:gd name="T19" fmla="*/ 85 h 87"/>
                <a:gd name="T20" fmla="*/ 13 w 17"/>
                <a:gd name="T21" fmla="*/ 85 h 87"/>
                <a:gd name="T22" fmla="*/ 16 w 17"/>
                <a:gd name="T23" fmla="*/ 84 h 87"/>
                <a:gd name="T24" fmla="*/ 16 w 17"/>
                <a:gd name="T25" fmla="*/ 82 h 87"/>
                <a:gd name="T26" fmla="*/ 16 w 17"/>
                <a:gd name="T27" fmla="*/ 79 h 87"/>
                <a:gd name="T28" fmla="*/ 16 w 17"/>
                <a:gd name="T29" fmla="*/ 48 h 87"/>
                <a:gd name="T30" fmla="*/ 13 w 17"/>
                <a:gd name="T31" fmla="*/ 47 h 87"/>
                <a:gd name="T32" fmla="*/ 13 w 17"/>
                <a:gd name="T33" fmla="*/ 39 h 87"/>
                <a:gd name="T34" fmla="*/ 13 w 17"/>
                <a:gd name="T35" fmla="*/ 5 h 87"/>
                <a:gd name="T36" fmla="*/ 4 w 17"/>
                <a:gd name="T37" fmla="*/ 0 h 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
                <a:gd name="T58" fmla="*/ 0 h 87"/>
                <a:gd name="T59" fmla="*/ 17 w 17"/>
                <a:gd name="T60" fmla="*/ 87 h 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 h="87">
                  <a:moveTo>
                    <a:pt x="4" y="0"/>
                  </a:moveTo>
                  <a:lnTo>
                    <a:pt x="6" y="6"/>
                  </a:lnTo>
                  <a:lnTo>
                    <a:pt x="2" y="7"/>
                  </a:lnTo>
                  <a:lnTo>
                    <a:pt x="2" y="78"/>
                  </a:lnTo>
                  <a:lnTo>
                    <a:pt x="0" y="79"/>
                  </a:lnTo>
                  <a:lnTo>
                    <a:pt x="0" y="86"/>
                  </a:lnTo>
                  <a:lnTo>
                    <a:pt x="2" y="86"/>
                  </a:lnTo>
                  <a:lnTo>
                    <a:pt x="4" y="86"/>
                  </a:lnTo>
                  <a:lnTo>
                    <a:pt x="6" y="86"/>
                  </a:lnTo>
                  <a:lnTo>
                    <a:pt x="9" y="85"/>
                  </a:lnTo>
                  <a:lnTo>
                    <a:pt x="13" y="85"/>
                  </a:lnTo>
                  <a:lnTo>
                    <a:pt x="16" y="84"/>
                  </a:lnTo>
                  <a:lnTo>
                    <a:pt x="16" y="82"/>
                  </a:lnTo>
                  <a:lnTo>
                    <a:pt x="16" y="79"/>
                  </a:lnTo>
                  <a:lnTo>
                    <a:pt x="16" y="48"/>
                  </a:lnTo>
                  <a:lnTo>
                    <a:pt x="13" y="47"/>
                  </a:lnTo>
                  <a:lnTo>
                    <a:pt x="13" y="39"/>
                  </a:lnTo>
                  <a:lnTo>
                    <a:pt x="13" y="5"/>
                  </a:lnTo>
                  <a:lnTo>
                    <a:pt x="4" y="0"/>
                  </a:lnTo>
                </a:path>
              </a:pathLst>
            </a:custGeom>
            <a:solidFill>
              <a:srgbClr val="0000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gr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xfrm>
            <a:off x="468313" y="152400"/>
            <a:ext cx="5876925" cy="4406900"/>
          </a:xfrm>
          <a:ln cap="flat"/>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IN Operator</a:t>
            </a:r>
          </a:p>
          <a:p>
            <a:pPr lvl="1"/>
            <a:r>
              <a:rPr lang="en-US" smtClean="0"/>
              <a:t>To test for values in a specified list, use the </a:t>
            </a:r>
            <a:r>
              <a:rPr lang="en-US" smtClean="0">
                <a:solidFill>
                  <a:srgbClr val="FC0128"/>
                </a:solidFill>
              </a:rPr>
              <a:t>IN </a:t>
            </a:r>
            <a:r>
              <a:rPr lang="en-US" smtClean="0"/>
              <a:t>operator. </a:t>
            </a:r>
          </a:p>
          <a:p>
            <a:pPr lvl="1"/>
            <a:r>
              <a:rPr lang="en-US" smtClean="0"/>
              <a:t>The slide example displays employee number, name, salary, and manager’s employee number of all the employees whose manager’s employee number is 7902, 7566, or 7788.</a:t>
            </a:r>
          </a:p>
          <a:p>
            <a:pPr lvl="1"/>
            <a:r>
              <a:rPr lang="en-US" smtClean="0"/>
              <a:t>The IN operator can be used with any datatype. The following example </a:t>
            </a:r>
            <a:r>
              <a:rPr lang="en-US" smtClean="0">
                <a:solidFill>
                  <a:srgbClr val="000000"/>
                </a:solidFill>
              </a:rPr>
              <a:t>returns a row from the EMP table for any employee whose name is included in the list of names in the WHERE clause:</a:t>
            </a:r>
          </a:p>
          <a:p>
            <a:pPr lvl="1"/>
            <a:endParaRPr lang="en-US" sz="700" smtClean="0"/>
          </a:p>
          <a:p>
            <a:pPr>
              <a:spcBef>
                <a:spcPct val="0"/>
              </a:spcBef>
            </a:pPr>
            <a:r>
              <a:rPr lang="en-US" smtClean="0">
                <a:latin typeface="Courier New" pitchFamily="49" charset="0"/>
              </a:rPr>
              <a:t>  SQL&gt; SELECT	 empno,  ename,  mgr, deptno</a:t>
            </a:r>
          </a:p>
          <a:p>
            <a:pPr>
              <a:spcBef>
                <a:spcPct val="0"/>
              </a:spcBef>
            </a:pPr>
            <a:r>
              <a:rPr lang="en-US" smtClean="0">
                <a:latin typeface="Courier New" pitchFamily="49" charset="0"/>
              </a:rPr>
              <a:t>    2	  FROM  	 emp</a:t>
            </a:r>
          </a:p>
          <a:p>
            <a:pPr>
              <a:spcBef>
                <a:spcPct val="0"/>
              </a:spcBef>
            </a:pPr>
            <a:r>
              <a:rPr lang="en-US" smtClean="0">
                <a:latin typeface="Courier New" pitchFamily="49" charset="0"/>
              </a:rPr>
              <a:t>    3	  WHERE 	 ename IN ('FORD' , 'ALLEN');</a:t>
            </a:r>
          </a:p>
          <a:p>
            <a:pPr>
              <a:spcBef>
                <a:spcPct val="0"/>
              </a:spcBef>
            </a:pPr>
            <a:endParaRPr lang="en-US" sz="600" smtClean="0">
              <a:latin typeface="Times New Roman" pitchFamily="18" charset="0"/>
            </a:endParaRPr>
          </a:p>
          <a:p>
            <a:pPr lvl="1"/>
            <a:r>
              <a:rPr lang="en-US" smtClean="0"/>
              <a:t>If characters or dates are used in the list, they must be enclosed in single quotation marks (</a:t>
            </a:r>
            <a:r>
              <a:rPr lang="en-US" smtClean="0">
                <a:latin typeface="Courier New" pitchFamily="49" charset="0"/>
              </a:rPr>
              <a:t>''</a:t>
            </a:r>
            <a:r>
              <a:rPr lang="en-US" smtClean="0"/>
              <a:t>).</a:t>
            </a:r>
          </a:p>
          <a:p>
            <a:pPr lvl="1"/>
            <a:endParaRPr lang="en-US" smtClean="0"/>
          </a:p>
          <a:p>
            <a:pPr lvl="1"/>
            <a:endParaRPr lang="en-US" smtClean="0"/>
          </a:p>
          <a:p>
            <a:pPr lvl="1"/>
            <a:endParaRPr lang="en-US" smtClean="0"/>
          </a:p>
          <a:p>
            <a:pPr lvl="1"/>
            <a:endParaRPr lang="en-US" smtClean="0"/>
          </a:p>
          <a:p>
            <a:r>
              <a:rPr lang="en-US" smtClean="0">
                <a:solidFill>
                  <a:schemeClr val="accent2"/>
                </a:solidFill>
              </a:rPr>
              <a:t>Class Management Note</a:t>
            </a:r>
          </a:p>
          <a:p>
            <a:pPr lvl="1"/>
            <a:r>
              <a:rPr lang="en-US" smtClean="0">
                <a:solidFill>
                  <a:schemeClr val="accent2"/>
                </a:solidFill>
              </a:rPr>
              <a:t>Demo: </a:t>
            </a:r>
            <a:r>
              <a:rPr lang="en-US" i="1" smtClean="0">
                <a:solidFill>
                  <a:schemeClr val="accent2"/>
                </a:solidFill>
              </a:rPr>
              <a:t>l2in.sql</a:t>
            </a:r>
          </a:p>
          <a:p>
            <a:pPr lvl="1"/>
            <a:r>
              <a:rPr lang="en-US" smtClean="0">
                <a:solidFill>
                  <a:schemeClr val="accent2"/>
                </a:solidFill>
              </a:rPr>
              <a:t>Purpose: To illustrate using the IN operator.</a:t>
            </a:r>
            <a:endParaRPr lang="en-US" i="1" smtClean="0">
              <a:solidFill>
                <a:schemeClr val="accent2"/>
              </a:solidFill>
            </a:endParaRPr>
          </a:p>
          <a:p>
            <a:endParaRPr lang="en-US" b="0" i="1" smtClean="0">
              <a:solidFill>
                <a:schemeClr val="accent2"/>
              </a:solidFill>
              <a:latin typeface="Times New Roman" pitchFamily="18" charset="0"/>
            </a:endParaRPr>
          </a:p>
        </p:txBody>
      </p:sp>
      <p:sp>
        <p:nvSpPr>
          <p:cNvPr id="46084" name="Rectangle 4"/>
          <p:cNvSpPr>
            <a:spLocks noChangeArrowheads="1"/>
          </p:cNvSpPr>
          <p:nvPr/>
        </p:nvSpPr>
        <p:spPr bwMode="auto">
          <a:xfrm>
            <a:off x="619125" y="6046788"/>
            <a:ext cx="5586413" cy="6064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46085" name="Group 16"/>
          <p:cNvGrpSpPr>
            <a:grpSpLocks/>
          </p:cNvGrpSpPr>
          <p:nvPr/>
        </p:nvGrpSpPr>
        <p:grpSpPr bwMode="auto">
          <a:xfrm>
            <a:off x="166688" y="6780213"/>
            <a:ext cx="284162" cy="303212"/>
            <a:chOff x="105" y="4271"/>
            <a:chExt cx="179" cy="191"/>
          </a:xfrm>
        </p:grpSpPr>
        <p:sp>
          <p:nvSpPr>
            <p:cNvPr id="46086" name="Freeform 5"/>
            <p:cNvSpPr>
              <a:spLocks/>
            </p:cNvSpPr>
            <p:nvPr/>
          </p:nvSpPr>
          <p:spPr bwMode="auto">
            <a:xfrm>
              <a:off x="105" y="4271"/>
              <a:ext cx="179" cy="184"/>
            </a:xfrm>
            <a:custGeom>
              <a:avLst/>
              <a:gdLst>
                <a:gd name="T0" fmla="*/ 178 w 179"/>
                <a:gd name="T1" fmla="*/ 183 h 184"/>
                <a:gd name="T2" fmla="*/ 178 w 179"/>
                <a:gd name="T3" fmla="*/ 0 h 184"/>
                <a:gd name="T4" fmla="*/ 0 w 179"/>
                <a:gd name="T5" fmla="*/ 0 h 184"/>
                <a:gd name="T6" fmla="*/ 0 w 179"/>
                <a:gd name="T7" fmla="*/ 183 h 184"/>
                <a:gd name="T8" fmla="*/ 178 w 179"/>
                <a:gd name="T9" fmla="*/ 183 h 184"/>
                <a:gd name="T10" fmla="*/ 0 60000 65536"/>
                <a:gd name="T11" fmla="*/ 0 60000 65536"/>
                <a:gd name="T12" fmla="*/ 0 60000 65536"/>
                <a:gd name="T13" fmla="*/ 0 60000 65536"/>
                <a:gd name="T14" fmla="*/ 0 60000 65536"/>
                <a:gd name="T15" fmla="*/ 0 w 179"/>
                <a:gd name="T16" fmla="*/ 0 h 184"/>
                <a:gd name="T17" fmla="*/ 179 w 179"/>
                <a:gd name="T18" fmla="*/ 184 h 184"/>
              </a:gdLst>
              <a:ahLst/>
              <a:cxnLst>
                <a:cxn ang="T10">
                  <a:pos x="T0" y="T1"/>
                </a:cxn>
                <a:cxn ang="T11">
                  <a:pos x="T2" y="T3"/>
                </a:cxn>
                <a:cxn ang="T12">
                  <a:pos x="T4" y="T5"/>
                </a:cxn>
                <a:cxn ang="T13">
                  <a:pos x="T6" y="T7"/>
                </a:cxn>
                <a:cxn ang="T14">
                  <a:pos x="T8" y="T9"/>
                </a:cxn>
              </a:cxnLst>
              <a:rect l="T15" t="T16" r="T17" b="T18"/>
              <a:pathLst>
                <a:path w="179" h="184">
                  <a:moveTo>
                    <a:pt x="178" y="183"/>
                  </a:moveTo>
                  <a:lnTo>
                    <a:pt x="178" y="0"/>
                  </a:lnTo>
                  <a:lnTo>
                    <a:pt x="0" y="0"/>
                  </a:lnTo>
                  <a:lnTo>
                    <a:pt x="0" y="183"/>
                  </a:lnTo>
                  <a:lnTo>
                    <a:pt x="178" y="183"/>
                  </a:lnTo>
                </a:path>
              </a:pathLst>
            </a:custGeom>
            <a:solidFill>
              <a:srgbClr val="0000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6087" name="Freeform 6"/>
            <p:cNvSpPr>
              <a:spLocks/>
            </p:cNvSpPr>
            <p:nvPr/>
          </p:nvSpPr>
          <p:spPr bwMode="auto">
            <a:xfrm>
              <a:off x="186" y="4445"/>
              <a:ext cx="26" cy="17"/>
            </a:xfrm>
            <a:custGeom>
              <a:avLst/>
              <a:gdLst>
                <a:gd name="T0" fmla="*/ 25 w 26"/>
                <a:gd name="T1" fmla="*/ 16 h 17"/>
                <a:gd name="T2" fmla="*/ 25 w 26"/>
                <a:gd name="T3" fmla="*/ 0 h 17"/>
                <a:gd name="T4" fmla="*/ 0 w 26"/>
                <a:gd name="T5" fmla="*/ 0 h 17"/>
                <a:gd name="T6" fmla="*/ 0 w 26"/>
                <a:gd name="T7" fmla="*/ 16 h 17"/>
                <a:gd name="T8" fmla="*/ 25 w 26"/>
                <a:gd name="T9" fmla="*/ 16 h 17"/>
                <a:gd name="T10" fmla="*/ 0 60000 65536"/>
                <a:gd name="T11" fmla="*/ 0 60000 65536"/>
                <a:gd name="T12" fmla="*/ 0 60000 65536"/>
                <a:gd name="T13" fmla="*/ 0 60000 65536"/>
                <a:gd name="T14" fmla="*/ 0 60000 65536"/>
                <a:gd name="T15" fmla="*/ 0 w 26"/>
                <a:gd name="T16" fmla="*/ 0 h 17"/>
                <a:gd name="T17" fmla="*/ 26 w 26"/>
                <a:gd name="T18" fmla="*/ 17 h 17"/>
              </a:gdLst>
              <a:ahLst/>
              <a:cxnLst>
                <a:cxn ang="T10">
                  <a:pos x="T0" y="T1"/>
                </a:cxn>
                <a:cxn ang="T11">
                  <a:pos x="T2" y="T3"/>
                </a:cxn>
                <a:cxn ang="T12">
                  <a:pos x="T4" y="T5"/>
                </a:cxn>
                <a:cxn ang="T13">
                  <a:pos x="T6" y="T7"/>
                </a:cxn>
                <a:cxn ang="T14">
                  <a:pos x="T8" y="T9"/>
                </a:cxn>
              </a:cxnLst>
              <a:rect l="T15" t="T16" r="T17" b="T18"/>
              <a:pathLst>
                <a:path w="26" h="17">
                  <a:moveTo>
                    <a:pt x="25" y="16"/>
                  </a:moveTo>
                  <a:lnTo>
                    <a:pt x="25" y="0"/>
                  </a:lnTo>
                  <a:lnTo>
                    <a:pt x="0" y="0"/>
                  </a:lnTo>
                  <a:lnTo>
                    <a:pt x="0" y="16"/>
                  </a:lnTo>
                  <a:lnTo>
                    <a:pt x="25" y="16"/>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6088" name="Freeform 7"/>
            <p:cNvSpPr>
              <a:spLocks/>
            </p:cNvSpPr>
            <p:nvPr/>
          </p:nvSpPr>
          <p:spPr bwMode="auto">
            <a:xfrm>
              <a:off x="127" y="4324"/>
              <a:ext cx="32" cy="19"/>
            </a:xfrm>
            <a:custGeom>
              <a:avLst/>
              <a:gdLst>
                <a:gd name="T0" fmla="*/ 0 w 32"/>
                <a:gd name="T1" fmla="*/ 0 h 19"/>
                <a:gd name="T2" fmla="*/ 25 w 32"/>
                <a:gd name="T3" fmla="*/ 18 h 19"/>
                <a:gd name="T4" fmla="*/ 31 w 32"/>
                <a:gd name="T5" fmla="*/ 8 h 19"/>
                <a:gd name="T6" fmla="*/ 0 w 32"/>
                <a:gd name="T7" fmla="*/ 0 h 19"/>
                <a:gd name="T8" fmla="*/ 0 60000 65536"/>
                <a:gd name="T9" fmla="*/ 0 60000 65536"/>
                <a:gd name="T10" fmla="*/ 0 60000 65536"/>
                <a:gd name="T11" fmla="*/ 0 60000 65536"/>
                <a:gd name="T12" fmla="*/ 0 w 32"/>
                <a:gd name="T13" fmla="*/ 0 h 19"/>
                <a:gd name="T14" fmla="*/ 32 w 32"/>
                <a:gd name="T15" fmla="*/ 19 h 19"/>
              </a:gdLst>
              <a:ahLst/>
              <a:cxnLst>
                <a:cxn ang="T8">
                  <a:pos x="T0" y="T1"/>
                </a:cxn>
                <a:cxn ang="T9">
                  <a:pos x="T2" y="T3"/>
                </a:cxn>
                <a:cxn ang="T10">
                  <a:pos x="T4" y="T5"/>
                </a:cxn>
                <a:cxn ang="T11">
                  <a:pos x="T6" y="T7"/>
                </a:cxn>
              </a:cxnLst>
              <a:rect l="T12" t="T13" r="T14" b="T15"/>
              <a:pathLst>
                <a:path w="32" h="19">
                  <a:moveTo>
                    <a:pt x="0" y="0"/>
                  </a:moveTo>
                  <a:lnTo>
                    <a:pt x="25" y="18"/>
                  </a:lnTo>
                  <a:lnTo>
                    <a:pt x="31" y="8"/>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6089" name="Freeform 8"/>
            <p:cNvSpPr>
              <a:spLocks/>
            </p:cNvSpPr>
            <p:nvPr/>
          </p:nvSpPr>
          <p:spPr bwMode="auto">
            <a:xfrm>
              <a:off x="237" y="4324"/>
              <a:ext cx="35" cy="19"/>
            </a:xfrm>
            <a:custGeom>
              <a:avLst/>
              <a:gdLst>
                <a:gd name="T0" fmla="*/ 34 w 35"/>
                <a:gd name="T1" fmla="*/ 0 h 19"/>
                <a:gd name="T2" fmla="*/ 6 w 35"/>
                <a:gd name="T3" fmla="*/ 18 h 19"/>
                <a:gd name="T4" fmla="*/ 0 w 35"/>
                <a:gd name="T5" fmla="*/ 8 h 19"/>
                <a:gd name="T6" fmla="*/ 34 w 35"/>
                <a:gd name="T7" fmla="*/ 0 h 19"/>
                <a:gd name="T8" fmla="*/ 0 60000 65536"/>
                <a:gd name="T9" fmla="*/ 0 60000 65536"/>
                <a:gd name="T10" fmla="*/ 0 60000 65536"/>
                <a:gd name="T11" fmla="*/ 0 60000 65536"/>
                <a:gd name="T12" fmla="*/ 0 w 35"/>
                <a:gd name="T13" fmla="*/ 0 h 19"/>
                <a:gd name="T14" fmla="*/ 35 w 35"/>
                <a:gd name="T15" fmla="*/ 19 h 19"/>
              </a:gdLst>
              <a:ahLst/>
              <a:cxnLst>
                <a:cxn ang="T8">
                  <a:pos x="T0" y="T1"/>
                </a:cxn>
                <a:cxn ang="T9">
                  <a:pos x="T2" y="T3"/>
                </a:cxn>
                <a:cxn ang="T10">
                  <a:pos x="T4" y="T5"/>
                </a:cxn>
                <a:cxn ang="T11">
                  <a:pos x="T6" y="T7"/>
                </a:cxn>
              </a:cxnLst>
              <a:rect l="T12" t="T13" r="T14" b="T15"/>
              <a:pathLst>
                <a:path w="35" h="19">
                  <a:moveTo>
                    <a:pt x="34" y="0"/>
                  </a:moveTo>
                  <a:lnTo>
                    <a:pt x="6" y="18"/>
                  </a:lnTo>
                  <a:lnTo>
                    <a:pt x="0" y="8"/>
                  </a:lnTo>
                  <a:lnTo>
                    <a:pt x="34"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6090" name="Freeform 9"/>
            <p:cNvSpPr>
              <a:spLocks/>
            </p:cNvSpPr>
            <p:nvPr/>
          </p:nvSpPr>
          <p:spPr bwMode="auto">
            <a:xfrm>
              <a:off x="124" y="4362"/>
              <a:ext cx="34" cy="19"/>
            </a:xfrm>
            <a:custGeom>
              <a:avLst/>
              <a:gdLst>
                <a:gd name="T0" fmla="*/ 0 w 34"/>
                <a:gd name="T1" fmla="*/ 18 h 19"/>
                <a:gd name="T2" fmla="*/ 33 w 34"/>
                <a:gd name="T3" fmla="*/ 14 h 19"/>
                <a:gd name="T4" fmla="*/ 31 w 34"/>
                <a:gd name="T5" fmla="*/ 0 h 19"/>
                <a:gd name="T6" fmla="*/ 0 w 34"/>
                <a:gd name="T7" fmla="*/ 18 h 19"/>
                <a:gd name="T8" fmla="*/ 0 60000 65536"/>
                <a:gd name="T9" fmla="*/ 0 60000 65536"/>
                <a:gd name="T10" fmla="*/ 0 60000 65536"/>
                <a:gd name="T11" fmla="*/ 0 60000 65536"/>
                <a:gd name="T12" fmla="*/ 0 w 34"/>
                <a:gd name="T13" fmla="*/ 0 h 19"/>
                <a:gd name="T14" fmla="*/ 34 w 34"/>
                <a:gd name="T15" fmla="*/ 19 h 19"/>
              </a:gdLst>
              <a:ahLst/>
              <a:cxnLst>
                <a:cxn ang="T8">
                  <a:pos x="T0" y="T1"/>
                </a:cxn>
                <a:cxn ang="T9">
                  <a:pos x="T2" y="T3"/>
                </a:cxn>
                <a:cxn ang="T10">
                  <a:pos x="T4" y="T5"/>
                </a:cxn>
                <a:cxn ang="T11">
                  <a:pos x="T6" y="T7"/>
                </a:cxn>
              </a:cxnLst>
              <a:rect l="T12" t="T13" r="T14" b="T15"/>
              <a:pathLst>
                <a:path w="34" h="19">
                  <a:moveTo>
                    <a:pt x="0" y="18"/>
                  </a:moveTo>
                  <a:lnTo>
                    <a:pt x="33" y="14"/>
                  </a:lnTo>
                  <a:lnTo>
                    <a:pt x="31" y="0"/>
                  </a:lnTo>
                  <a:lnTo>
                    <a:pt x="0" y="18"/>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6091" name="Freeform 10"/>
            <p:cNvSpPr>
              <a:spLocks/>
            </p:cNvSpPr>
            <p:nvPr/>
          </p:nvSpPr>
          <p:spPr bwMode="auto">
            <a:xfrm>
              <a:off x="240" y="4363"/>
              <a:ext cx="35" cy="19"/>
            </a:xfrm>
            <a:custGeom>
              <a:avLst/>
              <a:gdLst>
                <a:gd name="T0" fmla="*/ 34 w 35"/>
                <a:gd name="T1" fmla="*/ 18 h 19"/>
                <a:gd name="T2" fmla="*/ 0 w 35"/>
                <a:gd name="T3" fmla="*/ 15 h 19"/>
                <a:gd name="T4" fmla="*/ 2 w 35"/>
                <a:gd name="T5" fmla="*/ 0 h 19"/>
                <a:gd name="T6" fmla="*/ 34 w 35"/>
                <a:gd name="T7" fmla="*/ 18 h 19"/>
                <a:gd name="T8" fmla="*/ 0 60000 65536"/>
                <a:gd name="T9" fmla="*/ 0 60000 65536"/>
                <a:gd name="T10" fmla="*/ 0 60000 65536"/>
                <a:gd name="T11" fmla="*/ 0 60000 65536"/>
                <a:gd name="T12" fmla="*/ 0 w 35"/>
                <a:gd name="T13" fmla="*/ 0 h 19"/>
                <a:gd name="T14" fmla="*/ 35 w 35"/>
                <a:gd name="T15" fmla="*/ 19 h 19"/>
              </a:gdLst>
              <a:ahLst/>
              <a:cxnLst>
                <a:cxn ang="T8">
                  <a:pos x="T0" y="T1"/>
                </a:cxn>
                <a:cxn ang="T9">
                  <a:pos x="T2" y="T3"/>
                </a:cxn>
                <a:cxn ang="T10">
                  <a:pos x="T4" y="T5"/>
                </a:cxn>
                <a:cxn ang="T11">
                  <a:pos x="T6" y="T7"/>
                </a:cxn>
              </a:cxnLst>
              <a:rect l="T12" t="T13" r="T14" b="T15"/>
              <a:pathLst>
                <a:path w="35" h="19">
                  <a:moveTo>
                    <a:pt x="34" y="18"/>
                  </a:moveTo>
                  <a:lnTo>
                    <a:pt x="0" y="15"/>
                  </a:lnTo>
                  <a:lnTo>
                    <a:pt x="2" y="0"/>
                  </a:lnTo>
                  <a:lnTo>
                    <a:pt x="34" y="18"/>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6092" name="Freeform 11"/>
            <p:cNvSpPr>
              <a:spLocks/>
            </p:cNvSpPr>
            <p:nvPr/>
          </p:nvSpPr>
          <p:spPr bwMode="auto">
            <a:xfrm>
              <a:off x="150" y="4285"/>
              <a:ext cx="26" cy="30"/>
            </a:xfrm>
            <a:custGeom>
              <a:avLst/>
              <a:gdLst>
                <a:gd name="T0" fmla="*/ 0 w 26"/>
                <a:gd name="T1" fmla="*/ 0 h 30"/>
                <a:gd name="T2" fmla="*/ 15 w 26"/>
                <a:gd name="T3" fmla="*/ 29 h 30"/>
                <a:gd name="T4" fmla="*/ 25 w 26"/>
                <a:gd name="T5" fmla="*/ 22 h 30"/>
                <a:gd name="T6" fmla="*/ 0 w 26"/>
                <a:gd name="T7" fmla="*/ 0 h 30"/>
                <a:gd name="T8" fmla="*/ 0 60000 65536"/>
                <a:gd name="T9" fmla="*/ 0 60000 65536"/>
                <a:gd name="T10" fmla="*/ 0 60000 65536"/>
                <a:gd name="T11" fmla="*/ 0 60000 65536"/>
                <a:gd name="T12" fmla="*/ 0 w 26"/>
                <a:gd name="T13" fmla="*/ 0 h 30"/>
                <a:gd name="T14" fmla="*/ 26 w 26"/>
                <a:gd name="T15" fmla="*/ 30 h 30"/>
              </a:gdLst>
              <a:ahLst/>
              <a:cxnLst>
                <a:cxn ang="T8">
                  <a:pos x="T0" y="T1"/>
                </a:cxn>
                <a:cxn ang="T9">
                  <a:pos x="T2" y="T3"/>
                </a:cxn>
                <a:cxn ang="T10">
                  <a:pos x="T4" y="T5"/>
                </a:cxn>
                <a:cxn ang="T11">
                  <a:pos x="T6" y="T7"/>
                </a:cxn>
              </a:cxnLst>
              <a:rect l="T12" t="T13" r="T14" b="T15"/>
              <a:pathLst>
                <a:path w="26" h="30">
                  <a:moveTo>
                    <a:pt x="0" y="0"/>
                  </a:moveTo>
                  <a:lnTo>
                    <a:pt x="15" y="29"/>
                  </a:lnTo>
                  <a:lnTo>
                    <a:pt x="25" y="22"/>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6093" name="Freeform 12"/>
            <p:cNvSpPr>
              <a:spLocks/>
            </p:cNvSpPr>
            <p:nvPr/>
          </p:nvSpPr>
          <p:spPr bwMode="auto">
            <a:xfrm>
              <a:off x="215" y="4287"/>
              <a:ext cx="28" cy="32"/>
            </a:xfrm>
            <a:custGeom>
              <a:avLst/>
              <a:gdLst>
                <a:gd name="T0" fmla="*/ 27 w 28"/>
                <a:gd name="T1" fmla="*/ 0 h 32"/>
                <a:gd name="T2" fmla="*/ 11 w 28"/>
                <a:gd name="T3" fmla="*/ 31 h 32"/>
                <a:gd name="T4" fmla="*/ 0 w 28"/>
                <a:gd name="T5" fmla="*/ 23 h 32"/>
                <a:gd name="T6" fmla="*/ 27 w 28"/>
                <a:gd name="T7" fmla="*/ 0 h 32"/>
                <a:gd name="T8" fmla="*/ 0 60000 65536"/>
                <a:gd name="T9" fmla="*/ 0 60000 65536"/>
                <a:gd name="T10" fmla="*/ 0 60000 65536"/>
                <a:gd name="T11" fmla="*/ 0 60000 65536"/>
                <a:gd name="T12" fmla="*/ 0 w 28"/>
                <a:gd name="T13" fmla="*/ 0 h 32"/>
                <a:gd name="T14" fmla="*/ 28 w 28"/>
                <a:gd name="T15" fmla="*/ 32 h 32"/>
              </a:gdLst>
              <a:ahLst/>
              <a:cxnLst>
                <a:cxn ang="T8">
                  <a:pos x="T0" y="T1"/>
                </a:cxn>
                <a:cxn ang="T9">
                  <a:pos x="T2" y="T3"/>
                </a:cxn>
                <a:cxn ang="T10">
                  <a:pos x="T4" y="T5"/>
                </a:cxn>
                <a:cxn ang="T11">
                  <a:pos x="T6" y="T7"/>
                </a:cxn>
              </a:cxnLst>
              <a:rect l="T12" t="T13" r="T14" b="T15"/>
              <a:pathLst>
                <a:path w="28" h="32">
                  <a:moveTo>
                    <a:pt x="27" y="0"/>
                  </a:moveTo>
                  <a:lnTo>
                    <a:pt x="11" y="31"/>
                  </a:lnTo>
                  <a:lnTo>
                    <a:pt x="0" y="23"/>
                  </a:lnTo>
                  <a:lnTo>
                    <a:pt x="27"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6094" name="Freeform 13"/>
            <p:cNvSpPr>
              <a:spLocks/>
            </p:cNvSpPr>
            <p:nvPr/>
          </p:nvSpPr>
          <p:spPr bwMode="auto">
            <a:xfrm>
              <a:off x="190" y="4277"/>
              <a:ext cx="17" cy="30"/>
            </a:xfrm>
            <a:custGeom>
              <a:avLst/>
              <a:gdLst>
                <a:gd name="T0" fmla="*/ 7 w 17"/>
                <a:gd name="T1" fmla="*/ 0 h 30"/>
                <a:gd name="T2" fmla="*/ 0 w 17"/>
                <a:gd name="T3" fmla="*/ 29 h 30"/>
                <a:gd name="T4" fmla="*/ 16 w 17"/>
                <a:gd name="T5" fmla="*/ 28 h 30"/>
                <a:gd name="T6" fmla="*/ 7 w 17"/>
                <a:gd name="T7" fmla="*/ 0 h 30"/>
                <a:gd name="T8" fmla="*/ 0 60000 65536"/>
                <a:gd name="T9" fmla="*/ 0 60000 65536"/>
                <a:gd name="T10" fmla="*/ 0 60000 65536"/>
                <a:gd name="T11" fmla="*/ 0 60000 65536"/>
                <a:gd name="T12" fmla="*/ 0 w 17"/>
                <a:gd name="T13" fmla="*/ 0 h 30"/>
                <a:gd name="T14" fmla="*/ 17 w 17"/>
                <a:gd name="T15" fmla="*/ 30 h 30"/>
              </a:gdLst>
              <a:ahLst/>
              <a:cxnLst>
                <a:cxn ang="T8">
                  <a:pos x="T0" y="T1"/>
                </a:cxn>
                <a:cxn ang="T9">
                  <a:pos x="T2" y="T3"/>
                </a:cxn>
                <a:cxn ang="T10">
                  <a:pos x="T4" y="T5"/>
                </a:cxn>
                <a:cxn ang="T11">
                  <a:pos x="T6" y="T7"/>
                </a:cxn>
              </a:cxnLst>
              <a:rect l="T12" t="T13" r="T14" b="T15"/>
              <a:pathLst>
                <a:path w="17" h="30">
                  <a:moveTo>
                    <a:pt x="7" y="0"/>
                  </a:moveTo>
                  <a:lnTo>
                    <a:pt x="0" y="29"/>
                  </a:lnTo>
                  <a:lnTo>
                    <a:pt x="16" y="28"/>
                  </a:lnTo>
                  <a:lnTo>
                    <a:pt x="7"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6095" name="Freeform 14"/>
            <p:cNvSpPr>
              <a:spLocks/>
            </p:cNvSpPr>
            <p:nvPr/>
          </p:nvSpPr>
          <p:spPr bwMode="auto">
            <a:xfrm>
              <a:off x="164" y="4323"/>
              <a:ext cx="68" cy="115"/>
            </a:xfrm>
            <a:custGeom>
              <a:avLst/>
              <a:gdLst>
                <a:gd name="T0" fmla="*/ 22 w 68"/>
                <a:gd name="T1" fmla="*/ 114 h 115"/>
                <a:gd name="T2" fmla="*/ 23 w 68"/>
                <a:gd name="T3" fmla="*/ 94 h 115"/>
                <a:gd name="T4" fmla="*/ 21 w 68"/>
                <a:gd name="T5" fmla="*/ 91 h 115"/>
                <a:gd name="T6" fmla="*/ 15 w 68"/>
                <a:gd name="T7" fmla="*/ 83 h 115"/>
                <a:gd name="T8" fmla="*/ 9 w 68"/>
                <a:gd name="T9" fmla="*/ 72 h 115"/>
                <a:gd name="T10" fmla="*/ 4 w 68"/>
                <a:gd name="T11" fmla="*/ 58 h 115"/>
                <a:gd name="T12" fmla="*/ 0 w 68"/>
                <a:gd name="T13" fmla="*/ 42 h 115"/>
                <a:gd name="T14" fmla="*/ 1 w 68"/>
                <a:gd name="T15" fmla="*/ 27 h 115"/>
                <a:gd name="T16" fmla="*/ 8 w 68"/>
                <a:gd name="T17" fmla="*/ 12 h 115"/>
                <a:gd name="T18" fmla="*/ 23 w 68"/>
                <a:gd name="T19" fmla="*/ 0 h 115"/>
                <a:gd name="T20" fmla="*/ 43 w 68"/>
                <a:gd name="T21" fmla="*/ 0 h 115"/>
                <a:gd name="T22" fmla="*/ 46 w 68"/>
                <a:gd name="T23" fmla="*/ 1 h 115"/>
                <a:gd name="T24" fmla="*/ 51 w 68"/>
                <a:gd name="T25" fmla="*/ 5 h 115"/>
                <a:gd name="T26" fmla="*/ 57 w 68"/>
                <a:gd name="T27" fmla="*/ 11 h 115"/>
                <a:gd name="T28" fmla="*/ 63 w 68"/>
                <a:gd name="T29" fmla="*/ 20 h 115"/>
                <a:gd name="T30" fmla="*/ 67 w 68"/>
                <a:gd name="T31" fmla="*/ 32 h 115"/>
                <a:gd name="T32" fmla="*/ 66 w 68"/>
                <a:gd name="T33" fmla="*/ 48 h 115"/>
                <a:gd name="T34" fmla="*/ 59 w 68"/>
                <a:gd name="T35" fmla="*/ 68 h 115"/>
                <a:gd name="T36" fmla="*/ 43 w 68"/>
                <a:gd name="T37" fmla="*/ 91 h 115"/>
                <a:gd name="T38" fmla="*/ 43 w 68"/>
                <a:gd name="T39" fmla="*/ 114 h 115"/>
                <a:gd name="T40" fmla="*/ 22 w 68"/>
                <a:gd name="T41" fmla="*/ 114 h 1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8"/>
                <a:gd name="T64" fmla="*/ 0 h 115"/>
                <a:gd name="T65" fmla="*/ 68 w 68"/>
                <a:gd name="T66" fmla="*/ 115 h 11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8" h="115">
                  <a:moveTo>
                    <a:pt x="22" y="114"/>
                  </a:moveTo>
                  <a:lnTo>
                    <a:pt x="23" y="94"/>
                  </a:lnTo>
                  <a:lnTo>
                    <a:pt x="21" y="91"/>
                  </a:lnTo>
                  <a:lnTo>
                    <a:pt x="15" y="83"/>
                  </a:lnTo>
                  <a:lnTo>
                    <a:pt x="9" y="72"/>
                  </a:lnTo>
                  <a:lnTo>
                    <a:pt x="4" y="58"/>
                  </a:lnTo>
                  <a:lnTo>
                    <a:pt x="0" y="42"/>
                  </a:lnTo>
                  <a:lnTo>
                    <a:pt x="1" y="27"/>
                  </a:lnTo>
                  <a:lnTo>
                    <a:pt x="8" y="12"/>
                  </a:lnTo>
                  <a:lnTo>
                    <a:pt x="23" y="0"/>
                  </a:lnTo>
                  <a:lnTo>
                    <a:pt x="43" y="0"/>
                  </a:lnTo>
                  <a:lnTo>
                    <a:pt x="46" y="1"/>
                  </a:lnTo>
                  <a:lnTo>
                    <a:pt x="51" y="5"/>
                  </a:lnTo>
                  <a:lnTo>
                    <a:pt x="57" y="11"/>
                  </a:lnTo>
                  <a:lnTo>
                    <a:pt x="63" y="20"/>
                  </a:lnTo>
                  <a:lnTo>
                    <a:pt x="67" y="32"/>
                  </a:lnTo>
                  <a:lnTo>
                    <a:pt x="66" y="48"/>
                  </a:lnTo>
                  <a:lnTo>
                    <a:pt x="59" y="68"/>
                  </a:lnTo>
                  <a:lnTo>
                    <a:pt x="43" y="91"/>
                  </a:lnTo>
                  <a:lnTo>
                    <a:pt x="43" y="114"/>
                  </a:lnTo>
                  <a:lnTo>
                    <a:pt x="22" y="114"/>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46096" name="Freeform 15"/>
            <p:cNvSpPr>
              <a:spLocks/>
            </p:cNvSpPr>
            <p:nvPr/>
          </p:nvSpPr>
          <p:spPr bwMode="auto">
            <a:xfrm>
              <a:off x="192" y="4343"/>
              <a:ext cx="17" cy="88"/>
            </a:xfrm>
            <a:custGeom>
              <a:avLst/>
              <a:gdLst>
                <a:gd name="T0" fmla="*/ 4 w 17"/>
                <a:gd name="T1" fmla="*/ 0 h 88"/>
                <a:gd name="T2" fmla="*/ 6 w 17"/>
                <a:gd name="T3" fmla="*/ 6 h 88"/>
                <a:gd name="T4" fmla="*/ 2 w 17"/>
                <a:gd name="T5" fmla="*/ 7 h 88"/>
                <a:gd name="T6" fmla="*/ 2 w 17"/>
                <a:gd name="T7" fmla="*/ 78 h 88"/>
                <a:gd name="T8" fmla="*/ 0 w 17"/>
                <a:gd name="T9" fmla="*/ 79 h 88"/>
                <a:gd name="T10" fmla="*/ 0 w 17"/>
                <a:gd name="T11" fmla="*/ 87 h 88"/>
                <a:gd name="T12" fmla="*/ 2 w 17"/>
                <a:gd name="T13" fmla="*/ 87 h 88"/>
                <a:gd name="T14" fmla="*/ 4 w 17"/>
                <a:gd name="T15" fmla="*/ 87 h 88"/>
                <a:gd name="T16" fmla="*/ 6 w 17"/>
                <a:gd name="T17" fmla="*/ 87 h 88"/>
                <a:gd name="T18" fmla="*/ 9 w 17"/>
                <a:gd name="T19" fmla="*/ 85 h 88"/>
                <a:gd name="T20" fmla="*/ 13 w 17"/>
                <a:gd name="T21" fmla="*/ 85 h 88"/>
                <a:gd name="T22" fmla="*/ 16 w 17"/>
                <a:gd name="T23" fmla="*/ 84 h 88"/>
                <a:gd name="T24" fmla="*/ 16 w 17"/>
                <a:gd name="T25" fmla="*/ 82 h 88"/>
                <a:gd name="T26" fmla="*/ 16 w 17"/>
                <a:gd name="T27" fmla="*/ 79 h 88"/>
                <a:gd name="T28" fmla="*/ 16 w 17"/>
                <a:gd name="T29" fmla="*/ 48 h 88"/>
                <a:gd name="T30" fmla="*/ 13 w 17"/>
                <a:gd name="T31" fmla="*/ 47 h 88"/>
                <a:gd name="T32" fmla="*/ 13 w 17"/>
                <a:gd name="T33" fmla="*/ 39 h 88"/>
                <a:gd name="T34" fmla="*/ 13 w 17"/>
                <a:gd name="T35" fmla="*/ 5 h 88"/>
                <a:gd name="T36" fmla="*/ 4 w 17"/>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
                <a:gd name="T58" fmla="*/ 0 h 88"/>
                <a:gd name="T59" fmla="*/ 17 w 17"/>
                <a:gd name="T60" fmla="*/ 88 h 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 h="88">
                  <a:moveTo>
                    <a:pt x="4" y="0"/>
                  </a:moveTo>
                  <a:lnTo>
                    <a:pt x="6" y="6"/>
                  </a:lnTo>
                  <a:lnTo>
                    <a:pt x="2" y="7"/>
                  </a:lnTo>
                  <a:lnTo>
                    <a:pt x="2" y="78"/>
                  </a:lnTo>
                  <a:lnTo>
                    <a:pt x="0" y="79"/>
                  </a:lnTo>
                  <a:lnTo>
                    <a:pt x="0" y="87"/>
                  </a:lnTo>
                  <a:lnTo>
                    <a:pt x="2" y="87"/>
                  </a:lnTo>
                  <a:lnTo>
                    <a:pt x="4" y="87"/>
                  </a:lnTo>
                  <a:lnTo>
                    <a:pt x="6" y="87"/>
                  </a:lnTo>
                  <a:lnTo>
                    <a:pt x="9" y="85"/>
                  </a:lnTo>
                  <a:lnTo>
                    <a:pt x="13" y="85"/>
                  </a:lnTo>
                  <a:lnTo>
                    <a:pt x="16" y="84"/>
                  </a:lnTo>
                  <a:lnTo>
                    <a:pt x="16" y="82"/>
                  </a:lnTo>
                  <a:lnTo>
                    <a:pt x="16" y="79"/>
                  </a:lnTo>
                  <a:lnTo>
                    <a:pt x="16" y="48"/>
                  </a:lnTo>
                  <a:lnTo>
                    <a:pt x="13" y="47"/>
                  </a:lnTo>
                  <a:lnTo>
                    <a:pt x="13" y="39"/>
                  </a:lnTo>
                  <a:lnTo>
                    <a:pt x="13" y="5"/>
                  </a:lnTo>
                  <a:lnTo>
                    <a:pt x="4" y="0"/>
                  </a:lnTo>
                </a:path>
              </a:pathLst>
            </a:custGeom>
            <a:solidFill>
              <a:srgbClr val="0000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gr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pPr>
            <a:r>
              <a:rPr lang="en-US" smtClean="0"/>
              <a:t>The LIKE Operator</a:t>
            </a:r>
          </a:p>
          <a:p>
            <a:pPr lvl="1">
              <a:tabLst/>
            </a:pPr>
            <a:r>
              <a:rPr lang="en-US" smtClean="0"/>
              <a:t>You may not always know the exact value to search for. You can select rows that match a character pattern by using the </a:t>
            </a:r>
            <a:r>
              <a:rPr lang="en-US" smtClean="0">
                <a:solidFill>
                  <a:srgbClr val="FC0128"/>
                </a:solidFill>
              </a:rPr>
              <a:t>LIKE </a:t>
            </a:r>
            <a:r>
              <a:rPr lang="en-US" smtClean="0"/>
              <a:t>operator. The character pattern-matching operation is referred to as a </a:t>
            </a:r>
            <a:r>
              <a:rPr lang="en-US" i="1" smtClean="0"/>
              <a:t>wildcard </a:t>
            </a:r>
            <a:r>
              <a:rPr lang="en-US" smtClean="0"/>
              <a:t>search. Two symbols can be used to construct the search string. </a:t>
            </a:r>
          </a:p>
          <a:p>
            <a:pPr lvl="1">
              <a:tabLst/>
            </a:pPr>
            <a:endParaRPr lang="en-US" smtClean="0"/>
          </a:p>
          <a:p>
            <a:pPr lvl="1">
              <a:tabLst/>
            </a:pPr>
            <a:endParaRPr lang="en-US" smtClean="0"/>
          </a:p>
          <a:p>
            <a:pPr lvl="1">
              <a:tabLst/>
            </a:pPr>
            <a:endParaRPr lang="en-US" smtClean="0"/>
          </a:p>
          <a:p>
            <a:pPr lvl="1">
              <a:tabLst/>
            </a:pPr>
            <a:endParaRPr lang="en-US" sz="500" smtClean="0"/>
          </a:p>
          <a:p>
            <a:pPr lvl="1">
              <a:spcBef>
                <a:spcPct val="0"/>
              </a:spcBef>
              <a:tabLst/>
            </a:pPr>
            <a:r>
              <a:rPr lang="en-US" smtClean="0"/>
              <a:t>The SELECT statement above returns the employee name from the EMP table for any employee whose name begins with an “S.” Note the uppercase “S.” Names beginning with an “s” will not be returned. </a:t>
            </a:r>
          </a:p>
          <a:p>
            <a:pPr lvl="1">
              <a:spcBef>
                <a:spcPct val="0"/>
              </a:spcBef>
              <a:tabLst/>
            </a:pPr>
            <a:r>
              <a:rPr lang="en-US" smtClean="0"/>
              <a:t>The LIKE operator can be used as a shortcut for some BETWEEN comparisons. The following example displays names and hire dates of all employees who joined between January 1981 and December 1981: </a:t>
            </a:r>
            <a:endParaRPr lang="en-US" smtClean="0">
              <a:latin typeface="Courier New" pitchFamily="49" charset="0"/>
            </a:endParaRPr>
          </a:p>
          <a:p>
            <a:pPr lvl="1">
              <a:spcBef>
                <a:spcPct val="0"/>
              </a:spcBef>
              <a:tabLst/>
            </a:pPr>
            <a:endParaRPr lang="en-US" smtClean="0">
              <a:latin typeface="Courier New" pitchFamily="49" charset="0"/>
            </a:endParaRPr>
          </a:p>
          <a:p>
            <a:pPr lvl="1">
              <a:spcBef>
                <a:spcPct val="0"/>
              </a:spcBef>
              <a:tabLst/>
            </a:pPr>
            <a:r>
              <a:rPr lang="en-US" smtClean="0">
                <a:latin typeface="Courier New" pitchFamily="49" charset="0"/>
              </a:rPr>
              <a:t>  </a:t>
            </a:r>
            <a:r>
              <a:rPr lang="en-US" b="1" smtClean="0">
                <a:latin typeface="Courier New" pitchFamily="49" charset="0"/>
              </a:rPr>
              <a:t>SQL&gt;  SELECT	ename, hiredate</a:t>
            </a:r>
          </a:p>
          <a:p>
            <a:pPr lvl="1">
              <a:spcBef>
                <a:spcPct val="0"/>
              </a:spcBef>
              <a:tabLst/>
            </a:pPr>
            <a:r>
              <a:rPr lang="en-US" b="1" smtClean="0">
                <a:latin typeface="Courier New" pitchFamily="49" charset="0"/>
              </a:rPr>
              <a:t>    2   FROM		emp</a:t>
            </a:r>
          </a:p>
          <a:p>
            <a:pPr lvl="1">
              <a:spcBef>
                <a:spcPct val="0"/>
              </a:spcBef>
              <a:tabLst/>
            </a:pPr>
            <a:r>
              <a:rPr lang="en-US" b="1" smtClean="0">
                <a:latin typeface="Courier New" pitchFamily="49" charset="0"/>
              </a:rPr>
              <a:t>    3   WHERE	hiredate LIKE '%81';</a:t>
            </a:r>
          </a:p>
        </p:txBody>
      </p:sp>
      <p:sp>
        <p:nvSpPr>
          <p:cNvPr id="1028" name="Rectangle 3"/>
          <p:cNvSpPr>
            <a:spLocks noChangeArrowheads="1" noTextEdit="1"/>
          </p:cNvSpPr>
          <p:nvPr>
            <p:ph type="sldImg"/>
          </p:nvPr>
        </p:nvSpPr>
        <p:spPr>
          <a:xfrm>
            <a:off x="468313" y="152400"/>
            <a:ext cx="5876925" cy="4406900"/>
          </a:xfrm>
          <a:ln cap="flat"/>
        </p:spPr>
      </p:sp>
      <p:graphicFrame>
        <p:nvGraphicFramePr>
          <p:cNvPr id="1026" name="Object 4"/>
          <p:cNvGraphicFramePr>
            <a:graphicFrameLocks/>
          </p:cNvGraphicFramePr>
          <p:nvPr/>
        </p:nvGraphicFramePr>
        <p:xfrm>
          <a:off x="595313" y="5589588"/>
          <a:ext cx="5665787" cy="820737"/>
        </p:xfrm>
        <a:graphic>
          <a:graphicData uri="http://schemas.openxmlformats.org/presentationml/2006/ole">
            <mc:AlternateContent xmlns:mc="http://schemas.openxmlformats.org/markup-compatibility/2006">
              <mc:Choice xmlns:v="urn:schemas-microsoft-com:vml" Requires="v">
                <p:oleObj spid="_x0000_s1030" name="Document" r:id="rId4" imgW="5665680" imgH="820440" progId="Word.Document.6">
                  <p:embed/>
                </p:oleObj>
              </mc:Choice>
              <mc:Fallback>
                <p:oleObj name="Document" r:id="rId4" imgW="5665680" imgH="820440" progId="Word.Document.6">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5313" y="5589588"/>
                        <a:ext cx="5665787"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Rectangle 5"/>
          <p:cNvSpPr>
            <a:spLocks noChangeArrowheads="1"/>
          </p:cNvSpPr>
          <p:nvPr/>
        </p:nvSpPr>
        <p:spPr bwMode="auto">
          <a:xfrm>
            <a:off x="614363" y="7370763"/>
            <a:ext cx="5629275" cy="6413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xfrm>
            <a:off x="468313" y="152400"/>
            <a:ext cx="5876925" cy="4406900"/>
          </a:xfrm>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Combining Wildcard Characters</a:t>
            </a:r>
          </a:p>
          <a:p>
            <a:pPr lvl="1"/>
            <a:r>
              <a:rPr lang="en-US" smtClean="0"/>
              <a:t>The </a:t>
            </a:r>
            <a:r>
              <a:rPr lang="en-US" smtClean="0">
                <a:solidFill>
                  <a:srgbClr val="FC0128"/>
                </a:solidFill>
              </a:rPr>
              <a:t>% </a:t>
            </a:r>
            <a:r>
              <a:rPr lang="en-US" smtClean="0"/>
              <a:t>and </a:t>
            </a:r>
            <a:r>
              <a:rPr lang="en-US" smtClean="0">
                <a:solidFill>
                  <a:srgbClr val="FC0128"/>
                </a:solidFill>
              </a:rPr>
              <a:t>_ </a:t>
            </a:r>
            <a:r>
              <a:rPr lang="en-US" smtClean="0"/>
              <a:t>symbols can be used in any combination with literal characters. The example on the slide displays the names of all employees whose name has an “A” as the second character.</a:t>
            </a:r>
          </a:p>
          <a:p>
            <a:r>
              <a:rPr lang="en-US" smtClean="0"/>
              <a:t>The ESCAPE Option</a:t>
            </a:r>
          </a:p>
          <a:p>
            <a:pPr lvl="1"/>
            <a:r>
              <a:rPr lang="en-US" smtClean="0"/>
              <a:t>When you need to have an exact match for the actual ‘%’ and ‘_’ characters, use the </a:t>
            </a:r>
            <a:r>
              <a:rPr lang="en-US" smtClean="0">
                <a:solidFill>
                  <a:srgbClr val="FC0128"/>
                </a:solidFill>
              </a:rPr>
              <a:t>ESCAPE </a:t>
            </a:r>
            <a:r>
              <a:rPr lang="en-US" smtClean="0"/>
              <a:t>option. This option specifies what the ESCAPE character is. To display the names of employees whose name contains ‘A_B’, use the following SQL statement:</a:t>
            </a:r>
          </a:p>
          <a:p>
            <a:pPr lvl="1"/>
            <a:endParaRPr lang="en-US" smtClean="0"/>
          </a:p>
          <a:p>
            <a:pPr lvl="1"/>
            <a:endParaRPr lang="en-US" smtClean="0"/>
          </a:p>
          <a:p>
            <a:pPr lvl="1"/>
            <a:endParaRPr lang="en-US" smtClean="0"/>
          </a:p>
          <a:p>
            <a:pPr lvl="1"/>
            <a:r>
              <a:rPr lang="en-US" smtClean="0"/>
              <a:t>The ESCAPE option identifies the backslash (\) as the escape character. In the pattern, the escape character precedes the underscore (_). This causes the Oracle Server to interpret the underscore literally. </a:t>
            </a:r>
            <a:endParaRPr lang="en-US" sz="1500" smtClean="0"/>
          </a:p>
          <a:p>
            <a:endParaRPr lang="en-US" sz="1500" b="0" smtClean="0">
              <a:latin typeface="Times New Roman" pitchFamily="18" charset="0"/>
            </a:endParaRPr>
          </a:p>
        </p:txBody>
      </p:sp>
      <p:sp>
        <p:nvSpPr>
          <p:cNvPr id="47108" name="Rectangle 4"/>
          <p:cNvSpPr>
            <a:spLocks noChangeArrowheads="1"/>
          </p:cNvSpPr>
          <p:nvPr/>
        </p:nvSpPr>
        <p:spPr bwMode="auto">
          <a:xfrm>
            <a:off x="625475" y="6200775"/>
            <a:ext cx="5629275" cy="5000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09" name="Rectangle 5"/>
          <p:cNvSpPr>
            <a:spLocks noChangeArrowheads="1"/>
          </p:cNvSpPr>
          <p:nvPr/>
        </p:nvSpPr>
        <p:spPr bwMode="auto">
          <a:xfrm>
            <a:off x="744538" y="6199188"/>
            <a:ext cx="44894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defTabSz="401638" eaLnBrk="0" hangingPunct="0">
              <a:lnSpc>
                <a:spcPct val="65000"/>
              </a:lnSpc>
              <a:spcAft>
                <a:spcPct val="24000"/>
              </a:spcAft>
            </a:pPr>
            <a:r>
              <a:rPr lang="en-US" sz="1100" b="1">
                <a:latin typeface="Courier New" pitchFamily="49" charset="0"/>
              </a:rPr>
              <a:t>SQL&gt;	SELECT	ename</a:t>
            </a:r>
          </a:p>
          <a:p>
            <a:pPr defTabSz="401638" eaLnBrk="0" hangingPunct="0">
              <a:lnSpc>
                <a:spcPct val="65000"/>
              </a:lnSpc>
              <a:spcAft>
                <a:spcPct val="24000"/>
              </a:spcAft>
            </a:pPr>
            <a:r>
              <a:rPr lang="en-US" sz="1100" b="1">
                <a:latin typeface="Courier New" pitchFamily="49" charset="0"/>
              </a:rPr>
              <a:t>  2	FROM 	emp</a:t>
            </a:r>
          </a:p>
          <a:p>
            <a:pPr defTabSz="401638" eaLnBrk="0" hangingPunct="0">
              <a:lnSpc>
                <a:spcPct val="65000"/>
              </a:lnSpc>
              <a:spcAft>
                <a:spcPct val="24000"/>
              </a:spcAft>
            </a:pPr>
            <a:r>
              <a:rPr lang="en-US" sz="1100" b="1">
                <a:latin typeface="Courier New" pitchFamily="49" charset="0"/>
              </a:rPr>
              <a:t>  3	WHERE 	ename  LIKE  '%A\_B%'  ESCAPE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pPr>
            <a:r>
              <a:rPr lang="en-US" smtClean="0"/>
              <a:t>The IS NULL Operator</a:t>
            </a:r>
          </a:p>
          <a:p>
            <a:pPr lvl="1">
              <a:tabLst/>
            </a:pPr>
            <a:r>
              <a:rPr lang="en-US" smtClean="0"/>
              <a:t>The </a:t>
            </a:r>
            <a:r>
              <a:rPr lang="en-US" smtClean="0">
                <a:solidFill>
                  <a:srgbClr val="FC0128"/>
                </a:solidFill>
              </a:rPr>
              <a:t>IS NULL </a:t>
            </a:r>
            <a:r>
              <a:rPr lang="en-US" smtClean="0"/>
              <a:t>operator tests for values that are null. A null value means the value is unavailable, unassigned, unknown, or inapplicable. Therefore, you cannot test with (=) because a null value cannot be equal or unequal to any value. The slide example retrieves the name and manager of all employees who do not have a manager.</a:t>
            </a:r>
          </a:p>
          <a:p>
            <a:pPr lvl="1">
              <a:tabLst/>
            </a:pPr>
            <a:r>
              <a:rPr lang="en-US" smtClean="0"/>
              <a:t>For example, to display name, job title, and commission for all employees who are not entitled to get a commission, use the following SQL statement:</a:t>
            </a:r>
          </a:p>
          <a:p>
            <a:pPr>
              <a:tabLst/>
            </a:pPr>
            <a:endParaRPr lang="en-US" b="0" smtClean="0">
              <a:latin typeface="Times New Roman" pitchFamily="18" charset="0"/>
            </a:endParaRPr>
          </a:p>
        </p:txBody>
      </p:sp>
      <p:sp>
        <p:nvSpPr>
          <p:cNvPr id="48131" name="Rectangle 3"/>
          <p:cNvSpPr>
            <a:spLocks noChangeArrowheads="1" noTextEdit="1"/>
          </p:cNvSpPr>
          <p:nvPr>
            <p:ph type="sldImg"/>
          </p:nvPr>
        </p:nvSpPr>
        <p:spPr>
          <a:xfrm>
            <a:off x="468313" y="152400"/>
            <a:ext cx="5876925" cy="4406900"/>
          </a:xfrm>
          <a:ln cap="flat"/>
        </p:spPr>
      </p:sp>
      <p:grpSp>
        <p:nvGrpSpPr>
          <p:cNvPr id="48132" name="Group 6"/>
          <p:cNvGrpSpPr>
            <a:grpSpLocks/>
          </p:cNvGrpSpPr>
          <p:nvPr/>
        </p:nvGrpSpPr>
        <p:grpSpPr bwMode="auto">
          <a:xfrm>
            <a:off x="611188" y="6127750"/>
            <a:ext cx="5643562" cy="750888"/>
            <a:chOff x="385" y="3860"/>
            <a:chExt cx="3555" cy="473"/>
          </a:xfrm>
        </p:grpSpPr>
        <p:sp>
          <p:nvSpPr>
            <p:cNvPr id="48135" name="Rectangle 4"/>
            <p:cNvSpPr>
              <a:spLocks noChangeArrowheads="1"/>
            </p:cNvSpPr>
            <p:nvPr/>
          </p:nvSpPr>
          <p:spPr bwMode="auto">
            <a:xfrm>
              <a:off x="393" y="3860"/>
              <a:ext cx="3547" cy="37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6" name="Rectangle 5"/>
            <p:cNvSpPr>
              <a:spLocks noChangeArrowheads="1"/>
            </p:cNvSpPr>
            <p:nvPr/>
          </p:nvSpPr>
          <p:spPr bwMode="auto">
            <a:xfrm>
              <a:off x="385" y="3874"/>
              <a:ext cx="229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defTabSz="422275" eaLnBrk="0" hangingPunct="0">
                <a:lnSpc>
                  <a:spcPct val="65000"/>
                </a:lnSpc>
                <a:spcAft>
                  <a:spcPct val="24000"/>
                </a:spcAft>
              </a:pPr>
              <a:r>
                <a:rPr lang="en-US" sz="1100" b="1">
                  <a:latin typeface="Courier New" pitchFamily="49" charset="0"/>
                </a:rPr>
                <a:t>SQL&gt; 	SELECT	ename,  job, comm </a:t>
              </a:r>
            </a:p>
            <a:p>
              <a:pPr defTabSz="422275" eaLnBrk="0" hangingPunct="0">
                <a:lnSpc>
                  <a:spcPct val="65000"/>
                </a:lnSpc>
                <a:spcAft>
                  <a:spcPct val="24000"/>
                </a:spcAft>
              </a:pPr>
              <a:r>
                <a:rPr lang="en-US" sz="1100" b="1">
                  <a:latin typeface="Courier New" pitchFamily="49" charset="0"/>
                </a:rPr>
                <a:t>  2	FROM 		emp</a:t>
              </a:r>
            </a:p>
            <a:p>
              <a:pPr defTabSz="422275" eaLnBrk="0" hangingPunct="0">
                <a:lnSpc>
                  <a:spcPct val="65000"/>
                </a:lnSpc>
                <a:spcAft>
                  <a:spcPct val="24000"/>
                </a:spcAft>
              </a:pPr>
              <a:r>
                <a:rPr lang="en-US" sz="1100" b="1">
                  <a:latin typeface="Courier New" pitchFamily="49" charset="0"/>
                </a:rPr>
                <a:t>  3	WHERE 	comm  IS  NULL;</a:t>
              </a:r>
            </a:p>
            <a:p>
              <a:pPr defTabSz="422275" eaLnBrk="0" hangingPunct="0">
                <a:lnSpc>
                  <a:spcPct val="65000"/>
                </a:lnSpc>
                <a:spcAft>
                  <a:spcPct val="24000"/>
                </a:spcAft>
              </a:pPr>
              <a:endParaRPr lang="en-US" sz="1100" b="1">
                <a:latin typeface="Courier New" pitchFamily="49" charset="0"/>
              </a:endParaRPr>
            </a:p>
          </p:txBody>
        </p:sp>
      </p:grpSp>
      <p:sp>
        <p:nvSpPr>
          <p:cNvPr id="48133" name="Rectangle 7"/>
          <p:cNvSpPr>
            <a:spLocks noChangeArrowheads="1"/>
          </p:cNvSpPr>
          <p:nvPr/>
        </p:nvSpPr>
        <p:spPr bwMode="auto">
          <a:xfrm>
            <a:off x="617538" y="7023100"/>
            <a:ext cx="5630862" cy="1030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4" name="Rectangle 8"/>
          <p:cNvSpPr>
            <a:spLocks noChangeArrowheads="1"/>
          </p:cNvSpPr>
          <p:nvPr/>
        </p:nvSpPr>
        <p:spPr bwMode="auto">
          <a:xfrm>
            <a:off x="622300" y="7070725"/>
            <a:ext cx="4924425"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defTabSz="401638" eaLnBrk="0" hangingPunct="0">
              <a:lnSpc>
                <a:spcPct val="65000"/>
              </a:lnSpc>
              <a:spcAft>
                <a:spcPct val="24000"/>
              </a:spcAft>
            </a:pPr>
            <a:r>
              <a:rPr lang="en-US" sz="1100">
                <a:latin typeface="Courier New" pitchFamily="49" charset="0"/>
              </a:rPr>
              <a:t>ENAME    JOB           COMM</a:t>
            </a:r>
          </a:p>
          <a:p>
            <a:pPr defTabSz="401638" eaLnBrk="0" hangingPunct="0">
              <a:lnSpc>
                <a:spcPct val="65000"/>
              </a:lnSpc>
              <a:spcAft>
                <a:spcPct val="24000"/>
              </a:spcAft>
            </a:pPr>
            <a:r>
              <a:rPr lang="en-US" sz="1100">
                <a:latin typeface="Courier New" pitchFamily="49" charset="0"/>
              </a:rPr>
              <a:t>-------- ----------- ------</a:t>
            </a:r>
          </a:p>
          <a:p>
            <a:pPr defTabSz="401638" eaLnBrk="0" hangingPunct="0">
              <a:lnSpc>
                <a:spcPct val="65000"/>
              </a:lnSpc>
              <a:spcAft>
                <a:spcPct val="24000"/>
              </a:spcAft>
            </a:pPr>
            <a:r>
              <a:rPr lang="en-US" sz="1100">
                <a:latin typeface="Courier New" pitchFamily="49" charset="0"/>
              </a:rPr>
              <a:t>KING     PRESIDENT      </a:t>
            </a:r>
          </a:p>
          <a:p>
            <a:pPr defTabSz="401638" eaLnBrk="0" hangingPunct="0">
              <a:lnSpc>
                <a:spcPct val="65000"/>
              </a:lnSpc>
              <a:spcAft>
                <a:spcPct val="24000"/>
              </a:spcAft>
            </a:pPr>
            <a:r>
              <a:rPr lang="en-US" sz="1100">
                <a:latin typeface="Courier New" pitchFamily="49" charset="0"/>
              </a:rPr>
              <a:t>BLAKE    MANAGER       </a:t>
            </a:r>
          </a:p>
          <a:p>
            <a:pPr defTabSz="401638" eaLnBrk="0" hangingPunct="0">
              <a:lnSpc>
                <a:spcPct val="65000"/>
              </a:lnSpc>
              <a:spcAft>
                <a:spcPct val="24000"/>
              </a:spcAft>
            </a:pPr>
            <a:r>
              <a:rPr lang="en-US" sz="1100">
                <a:latin typeface="Courier New" pitchFamily="49" charset="0"/>
              </a:rPr>
              <a:t>CLARK    MANAGER</a:t>
            </a:r>
          </a:p>
          <a:p>
            <a:pPr defTabSz="401638" eaLnBrk="0" hangingPunct="0">
              <a:lnSpc>
                <a:spcPct val="65000"/>
              </a:lnSpc>
              <a:spcAft>
                <a:spcPct val="24000"/>
              </a:spcAft>
            </a:pPr>
            <a:r>
              <a:rPr lang="en-US" sz="1100">
                <a:latin typeface="Courier New" pitchFamily="49" charset="0"/>
              </a:rPr>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xfrm>
            <a:off x="468313" y="152400"/>
            <a:ext cx="5876925" cy="4406900"/>
          </a:xfrm>
          <a:ln cap="flat"/>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Logical Operators</a:t>
            </a:r>
          </a:p>
          <a:p>
            <a:pPr lvl="1"/>
            <a:r>
              <a:rPr lang="en-US" smtClean="0"/>
              <a:t>A logical operator combines the result of two component conditions to produce a single result based on them or to invert the result of a single condition. Three </a:t>
            </a:r>
            <a:r>
              <a:rPr lang="en-US" smtClean="0">
                <a:solidFill>
                  <a:srgbClr val="FC0128"/>
                </a:solidFill>
              </a:rPr>
              <a:t>logical operators </a:t>
            </a:r>
            <a:r>
              <a:rPr lang="en-US" smtClean="0"/>
              <a:t>are available in SQL:</a:t>
            </a:r>
          </a:p>
          <a:p>
            <a:pPr lvl="2"/>
            <a:r>
              <a:rPr lang="en-US" smtClean="0"/>
              <a:t>AND</a:t>
            </a:r>
          </a:p>
          <a:p>
            <a:pPr lvl="2"/>
            <a:r>
              <a:rPr lang="en-US" smtClean="0"/>
              <a:t>OR</a:t>
            </a:r>
          </a:p>
          <a:p>
            <a:pPr lvl="2"/>
            <a:r>
              <a:rPr lang="en-US" smtClean="0"/>
              <a:t>NOT</a:t>
            </a:r>
          </a:p>
          <a:p>
            <a:pPr lvl="1"/>
            <a:r>
              <a:rPr lang="en-US" smtClean="0">
                <a:solidFill>
                  <a:srgbClr val="000000"/>
                </a:solidFill>
              </a:rPr>
              <a:t>All the examples so far have specified only one condition in the WHERE clause. You can use several conditions in one WHERE clause using the AND and OR operators.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pPr>
            <a:r>
              <a:rPr lang="en-US" smtClean="0"/>
              <a:t>The AND Operator</a:t>
            </a:r>
          </a:p>
          <a:p>
            <a:pPr lvl="1">
              <a:tabLst/>
            </a:pPr>
            <a:r>
              <a:rPr lang="en-US" smtClean="0">
                <a:solidFill>
                  <a:srgbClr val="000000"/>
                </a:solidFill>
              </a:rPr>
              <a:t>In the example, both conditions must be true for any record to be selected. Therefore, an employee who has a job title of CLERK </a:t>
            </a:r>
            <a:r>
              <a:rPr lang="en-US" i="1" smtClean="0">
                <a:solidFill>
                  <a:srgbClr val="000000"/>
                </a:solidFill>
              </a:rPr>
              <a:t>and</a:t>
            </a:r>
            <a:r>
              <a:rPr lang="en-US" smtClean="0">
                <a:solidFill>
                  <a:srgbClr val="000000"/>
                </a:solidFill>
              </a:rPr>
              <a:t> earns more than $1100 will be selected.</a:t>
            </a:r>
          </a:p>
          <a:p>
            <a:pPr lvl="1">
              <a:tabLst/>
            </a:pPr>
            <a:r>
              <a:rPr lang="en-US" smtClean="0">
                <a:solidFill>
                  <a:srgbClr val="000000"/>
                </a:solidFill>
              </a:rPr>
              <a:t>All character searches are case sensitive. No rows are returned if CLERK is not in uppercase. Character strings must be enclosed in quotation marks.</a:t>
            </a:r>
          </a:p>
          <a:p>
            <a:pPr>
              <a:tabLst/>
            </a:pPr>
            <a:r>
              <a:rPr lang="en-US" smtClean="0"/>
              <a:t>AND Truth Table</a:t>
            </a:r>
          </a:p>
          <a:p>
            <a:pPr lvl="1">
              <a:tabLst/>
            </a:pPr>
            <a:r>
              <a:rPr lang="en-US" smtClean="0"/>
              <a:t>The following table shows the results of combining two expressions with AND:</a:t>
            </a:r>
          </a:p>
          <a:p>
            <a:pPr lvl="1">
              <a:tabLst/>
            </a:pPr>
            <a:endParaRPr lang="en-US" smtClean="0"/>
          </a:p>
          <a:p>
            <a:pPr lvl="1">
              <a:tabLst/>
            </a:pPr>
            <a:endParaRPr lang="en-US" smtClean="0"/>
          </a:p>
          <a:p>
            <a:pPr lvl="1">
              <a:tabLst/>
            </a:pPr>
            <a:endParaRPr lang="en-US" smtClean="0"/>
          </a:p>
          <a:p>
            <a:pPr lvl="1">
              <a:tabLst/>
            </a:pPr>
            <a:endParaRPr lang="en-US" smtClean="0"/>
          </a:p>
          <a:p>
            <a:pPr lvl="1">
              <a:tabLst/>
            </a:pPr>
            <a:endParaRPr lang="en-US" smtClean="0"/>
          </a:p>
          <a:p>
            <a:pPr lvl="1">
              <a:tabLst/>
            </a:pPr>
            <a:endParaRPr lang="en-US" smtClean="0"/>
          </a:p>
          <a:p>
            <a:pPr lvl="1">
              <a:tabLst/>
            </a:pPr>
            <a:endParaRPr lang="en-US" smtClean="0"/>
          </a:p>
          <a:p>
            <a:pPr>
              <a:tabLst/>
            </a:pPr>
            <a:r>
              <a:rPr lang="en-US" smtClean="0">
                <a:solidFill>
                  <a:schemeClr val="accent2"/>
                </a:solidFill>
              </a:rPr>
              <a:t>Class Management Note</a:t>
            </a:r>
          </a:p>
          <a:p>
            <a:pPr lvl="1">
              <a:tabLst/>
            </a:pPr>
            <a:r>
              <a:rPr lang="en-US" smtClean="0">
                <a:solidFill>
                  <a:schemeClr val="accent2"/>
                </a:solidFill>
              </a:rPr>
              <a:t>Demo: </a:t>
            </a:r>
            <a:r>
              <a:rPr lang="en-US" i="1" smtClean="0">
                <a:solidFill>
                  <a:schemeClr val="accent2"/>
                </a:solidFill>
              </a:rPr>
              <a:t>l2and.sql</a:t>
            </a:r>
          </a:p>
          <a:p>
            <a:pPr lvl="1">
              <a:tabLst/>
            </a:pPr>
            <a:r>
              <a:rPr lang="en-US" smtClean="0">
                <a:solidFill>
                  <a:schemeClr val="accent2"/>
                </a:solidFill>
              </a:rPr>
              <a:t>Purpose: To illustrate using the AND operator. </a:t>
            </a:r>
          </a:p>
          <a:p>
            <a:pPr lvl="1">
              <a:tabLst/>
            </a:pPr>
            <a:endParaRPr lang="en-US" i="1" smtClean="0">
              <a:solidFill>
                <a:schemeClr val="accent2"/>
              </a:solidFill>
            </a:endParaRPr>
          </a:p>
          <a:p>
            <a:pPr>
              <a:tabLst/>
            </a:pPr>
            <a:endParaRPr lang="en-US" b="0" i="1" smtClean="0">
              <a:solidFill>
                <a:schemeClr val="accent2"/>
              </a:solidFill>
              <a:latin typeface="Times New Roman" pitchFamily="18" charset="0"/>
            </a:endParaRPr>
          </a:p>
        </p:txBody>
      </p:sp>
      <p:sp>
        <p:nvSpPr>
          <p:cNvPr id="2052" name="Rectangle 3"/>
          <p:cNvSpPr>
            <a:spLocks noChangeArrowheads="1"/>
          </p:cNvSpPr>
          <p:nvPr/>
        </p:nvSpPr>
        <p:spPr bwMode="auto">
          <a:xfrm>
            <a:off x="3860800" y="0"/>
            <a:ext cx="2959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3" name="Rectangle 4"/>
          <p:cNvSpPr>
            <a:spLocks noChangeArrowheads="1"/>
          </p:cNvSpPr>
          <p:nvPr/>
        </p:nvSpPr>
        <p:spPr bwMode="auto">
          <a:xfrm>
            <a:off x="-3175" y="0"/>
            <a:ext cx="29559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4" name="Rectangle 5"/>
          <p:cNvSpPr>
            <a:spLocks noChangeArrowheads="1" noTextEdit="1"/>
          </p:cNvSpPr>
          <p:nvPr>
            <p:ph type="sldImg"/>
          </p:nvPr>
        </p:nvSpPr>
        <p:spPr>
          <a:xfrm>
            <a:off x="468313" y="152400"/>
            <a:ext cx="5876925" cy="4406900"/>
          </a:xfrm>
          <a:ln cap="flat"/>
        </p:spPr>
      </p:sp>
      <p:grpSp>
        <p:nvGrpSpPr>
          <p:cNvPr id="2055" name="Group 17"/>
          <p:cNvGrpSpPr>
            <a:grpSpLocks/>
          </p:cNvGrpSpPr>
          <p:nvPr/>
        </p:nvGrpSpPr>
        <p:grpSpPr bwMode="auto">
          <a:xfrm>
            <a:off x="166688" y="5435600"/>
            <a:ext cx="285750" cy="304800"/>
            <a:chOff x="105" y="3424"/>
            <a:chExt cx="180" cy="192"/>
          </a:xfrm>
        </p:grpSpPr>
        <p:sp>
          <p:nvSpPr>
            <p:cNvPr id="2056" name="Freeform 6"/>
            <p:cNvSpPr>
              <a:spLocks/>
            </p:cNvSpPr>
            <p:nvPr/>
          </p:nvSpPr>
          <p:spPr bwMode="auto">
            <a:xfrm>
              <a:off x="105" y="3424"/>
              <a:ext cx="180" cy="184"/>
            </a:xfrm>
            <a:custGeom>
              <a:avLst/>
              <a:gdLst>
                <a:gd name="T0" fmla="*/ 179 w 180"/>
                <a:gd name="T1" fmla="*/ 183 h 184"/>
                <a:gd name="T2" fmla="*/ 179 w 180"/>
                <a:gd name="T3" fmla="*/ 0 h 184"/>
                <a:gd name="T4" fmla="*/ 0 w 180"/>
                <a:gd name="T5" fmla="*/ 0 h 184"/>
                <a:gd name="T6" fmla="*/ 0 w 180"/>
                <a:gd name="T7" fmla="*/ 183 h 184"/>
                <a:gd name="T8" fmla="*/ 179 w 180"/>
                <a:gd name="T9" fmla="*/ 183 h 184"/>
                <a:gd name="T10" fmla="*/ 0 60000 65536"/>
                <a:gd name="T11" fmla="*/ 0 60000 65536"/>
                <a:gd name="T12" fmla="*/ 0 60000 65536"/>
                <a:gd name="T13" fmla="*/ 0 60000 65536"/>
                <a:gd name="T14" fmla="*/ 0 60000 65536"/>
                <a:gd name="T15" fmla="*/ 0 w 180"/>
                <a:gd name="T16" fmla="*/ 0 h 184"/>
                <a:gd name="T17" fmla="*/ 180 w 180"/>
                <a:gd name="T18" fmla="*/ 184 h 184"/>
              </a:gdLst>
              <a:ahLst/>
              <a:cxnLst>
                <a:cxn ang="T10">
                  <a:pos x="T0" y="T1"/>
                </a:cxn>
                <a:cxn ang="T11">
                  <a:pos x="T2" y="T3"/>
                </a:cxn>
                <a:cxn ang="T12">
                  <a:pos x="T4" y="T5"/>
                </a:cxn>
                <a:cxn ang="T13">
                  <a:pos x="T6" y="T7"/>
                </a:cxn>
                <a:cxn ang="T14">
                  <a:pos x="T8" y="T9"/>
                </a:cxn>
              </a:cxnLst>
              <a:rect l="T15" t="T16" r="T17" b="T18"/>
              <a:pathLst>
                <a:path w="180" h="184">
                  <a:moveTo>
                    <a:pt x="179" y="183"/>
                  </a:moveTo>
                  <a:lnTo>
                    <a:pt x="179" y="0"/>
                  </a:lnTo>
                  <a:lnTo>
                    <a:pt x="0" y="0"/>
                  </a:lnTo>
                  <a:lnTo>
                    <a:pt x="0" y="183"/>
                  </a:lnTo>
                  <a:lnTo>
                    <a:pt x="179" y="183"/>
                  </a:lnTo>
                </a:path>
              </a:pathLst>
            </a:custGeom>
            <a:solidFill>
              <a:srgbClr val="0000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2057" name="Freeform 7"/>
            <p:cNvSpPr>
              <a:spLocks/>
            </p:cNvSpPr>
            <p:nvPr/>
          </p:nvSpPr>
          <p:spPr bwMode="auto">
            <a:xfrm>
              <a:off x="186" y="3598"/>
              <a:ext cx="27" cy="18"/>
            </a:xfrm>
            <a:custGeom>
              <a:avLst/>
              <a:gdLst>
                <a:gd name="T0" fmla="*/ 26 w 27"/>
                <a:gd name="T1" fmla="*/ 17 h 18"/>
                <a:gd name="T2" fmla="*/ 26 w 27"/>
                <a:gd name="T3" fmla="*/ 0 h 18"/>
                <a:gd name="T4" fmla="*/ 0 w 27"/>
                <a:gd name="T5" fmla="*/ 0 h 18"/>
                <a:gd name="T6" fmla="*/ 0 w 27"/>
                <a:gd name="T7" fmla="*/ 17 h 18"/>
                <a:gd name="T8" fmla="*/ 26 w 27"/>
                <a:gd name="T9" fmla="*/ 17 h 18"/>
                <a:gd name="T10" fmla="*/ 0 60000 65536"/>
                <a:gd name="T11" fmla="*/ 0 60000 65536"/>
                <a:gd name="T12" fmla="*/ 0 60000 65536"/>
                <a:gd name="T13" fmla="*/ 0 60000 65536"/>
                <a:gd name="T14" fmla="*/ 0 60000 65536"/>
                <a:gd name="T15" fmla="*/ 0 w 27"/>
                <a:gd name="T16" fmla="*/ 0 h 18"/>
                <a:gd name="T17" fmla="*/ 27 w 27"/>
                <a:gd name="T18" fmla="*/ 18 h 18"/>
              </a:gdLst>
              <a:ahLst/>
              <a:cxnLst>
                <a:cxn ang="T10">
                  <a:pos x="T0" y="T1"/>
                </a:cxn>
                <a:cxn ang="T11">
                  <a:pos x="T2" y="T3"/>
                </a:cxn>
                <a:cxn ang="T12">
                  <a:pos x="T4" y="T5"/>
                </a:cxn>
                <a:cxn ang="T13">
                  <a:pos x="T6" y="T7"/>
                </a:cxn>
                <a:cxn ang="T14">
                  <a:pos x="T8" y="T9"/>
                </a:cxn>
              </a:cxnLst>
              <a:rect l="T15" t="T16" r="T17" b="T18"/>
              <a:pathLst>
                <a:path w="27" h="18">
                  <a:moveTo>
                    <a:pt x="26" y="17"/>
                  </a:moveTo>
                  <a:lnTo>
                    <a:pt x="26" y="0"/>
                  </a:lnTo>
                  <a:lnTo>
                    <a:pt x="0" y="0"/>
                  </a:lnTo>
                  <a:lnTo>
                    <a:pt x="0" y="17"/>
                  </a:lnTo>
                  <a:lnTo>
                    <a:pt x="26" y="17"/>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2058" name="Freeform 8"/>
            <p:cNvSpPr>
              <a:spLocks/>
            </p:cNvSpPr>
            <p:nvPr/>
          </p:nvSpPr>
          <p:spPr bwMode="auto">
            <a:xfrm>
              <a:off x="128" y="3477"/>
              <a:ext cx="32" cy="20"/>
            </a:xfrm>
            <a:custGeom>
              <a:avLst/>
              <a:gdLst>
                <a:gd name="T0" fmla="*/ 0 w 32"/>
                <a:gd name="T1" fmla="*/ 0 h 20"/>
                <a:gd name="T2" fmla="*/ 25 w 32"/>
                <a:gd name="T3" fmla="*/ 19 h 20"/>
                <a:gd name="T4" fmla="*/ 31 w 32"/>
                <a:gd name="T5" fmla="*/ 8 h 20"/>
                <a:gd name="T6" fmla="*/ 0 w 32"/>
                <a:gd name="T7" fmla="*/ 0 h 20"/>
                <a:gd name="T8" fmla="*/ 0 60000 65536"/>
                <a:gd name="T9" fmla="*/ 0 60000 65536"/>
                <a:gd name="T10" fmla="*/ 0 60000 65536"/>
                <a:gd name="T11" fmla="*/ 0 60000 65536"/>
                <a:gd name="T12" fmla="*/ 0 w 32"/>
                <a:gd name="T13" fmla="*/ 0 h 20"/>
                <a:gd name="T14" fmla="*/ 32 w 32"/>
                <a:gd name="T15" fmla="*/ 20 h 20"/>
              </a:gdLst>
              <a:ahLst/>
              <a:cxnLst>
                <a:cxn ang="T8">
                  <a:pos x="T0" y="T1"/>
                </a:cxn>
                <a:cxn ang="T9">
                  <a:pos x="T2" y="T3"/>
                </a:cxn>
                <a:cxn ang="T10">
                  <a:pos x="T4" y="T5"/>
                </a:cxn>
                <a:cxn ang="T11">
                  <a:pos x="T6" y="T7"/>
                </a:cxn>
              </a:cxnLst>
              <a:rect l="T12" t="T13" r="T14" b="T15"/>
              <a:pathLst>
                <a:path w="32" h="20">
                  <a:moveTo>
                    <a:pt x="0" y="0"/>
                  </a:moveTo>
                  <a:lnTo>
                    <a:pt x="25" y="19"/>
                  </a:lnTo>
                  <a:lnTo>
                    <a:pt x="31" y="8"/>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2059" name="Freeform 9"/>
            <p:cNvSpPr>
              <a:spLocks/>
            </p:cNvSpPr>
            <p:nvPr/>
          </p:nvSpPr>
          <p:spPr bwMode="auto">
            <a:xfrm>
              <a:off x="238" y="3477"/>
              <a:ext cx="34" cy="20"/>
            </a:xfrm>
            <a:custGeom>
              <a:avLst/>
              <a:gdLst>
                <a:gd name="T0" fmla="*/ 33 w 34"/>
                <a:gd name="T1" fmla="*/ 0 h 20"/>
                <a:gd name="T2" fmla="*/ 6 w 34"/>
                <a:gd name="T3" fmla="*/ 19 h 20"/>
                <a:gd name="T4" fmla="*/ 0 w 34"/>
                <a:gd name="T5" fmla="*/ 9 h 20"/>
                <a:gd name="T6" fmla="*/ 33 w 34"/>
                <a:gd name="T7" fmla="*/ 0 h 20"/>
                <a:gd name="T8" fmla="*/ 0 60000 65536"/>
                <a:gd name="T9" fmla="*/ 0 60000 65536"/>
                <a:gd name="T10" fmla="*/ 0 60000 65536"/>
                <a:gd name="T11" fmla="*/ 0 60000 65536"/>
                <a:gd name="T12" fmla="*/ 0 w 34"/>
                <a:gd name="T13" fmla="*/ 0 h 20"/>
                <a:gd name="T14" fmla="*/ 34 w 34"/>
                <a:gd name="T15" fmla="*/ 20 h 20"/>
              </a:gdLst>
              <a:ahLst/>
              <a:cxnLst>
                <a:cxn ang="T8">
                  <a:pos x="T0" y="T1"/>
                </a:cxn>
                <a:cxn ang="T9">
                  <a:pos x="T2" y="T3"/>
                </a:cxn>
                <a:cxn ang="T10">
                  <a:pos x="T4" y="T5"/>
                </a:cxn>
                <a:cxn ang="T11">
                  <a:pos x="T6" y="T7"/>
                </a:cxn>
              </a:cxnLst>
              <a:rect l="T12" t="T13" r="T14" b="T15"/>
              <a:pathLst>
                <a:path w="34" h="20">
                  <a:moveTo>
                    <a:pt x="33" y="0"/>
                  </a:moveTo>
                  <a:lnTo>
                    <a:pt x="6" y="19"/>
                  </a:lnTo>
                  <a:lnTo>
                    <a:pt x="0" y="9"/>
                  </a:lnTo>
                  <a:lnTo>
                    <a:pt x="33"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2060" name="Freeform 10"/>
            <p:cNvSpPr>
              <a:spLocks/>
            </p:cNvSpPr>
            <p:nvPr/>
          </p:nvSpPr>
          <p:spPr bwMode="auto">
            <a:xfrm>
              <a:off x="125" y="3515"/>
              <a:ext cx="33" cy="19"/>
            </a:xfrm>
            <a:custGeom>
              <a:avLst/>
              <a:gdLst>
                <a:gd name="T0" fmla="*/ 0 w 33"/>
                <a:gd name="T1" fmla="*/ 18 h 19"/>
                <a:gd name="T2" fmla="*/ 32 w 33"/>
                <a:gd name="T3" fmla="*/ 14 h 19"/>
                <a:gd name="T4" fmla="*/ 30 w 33"/>
                <a:gd name="T5" fmla="*/ 0 h 19"/>
                <a:gd name="T6" fmla="*/ 0 w 33"/>
                <a:gd name="T7" fmla="*/ 18 h 19"/>
                <a:gd name="T8" fmla="*/ 0 60000 65536"/>
                <a:gd name="T9" fmla="*/ 0 60000 65536"/>
                <a:gd name="T10" fmla="*/ 0 60000 65536"/>
                <a:gd name="T11" fmla="*/ 0 60000 65536"/>
                <a:gd name="T12" fmla="*/ 0 w 33"/>
                <a:gd name="T13" fmla="*/ 0 h 19"/>
                <a:gd name="T14" fmla="*/ 33 w 33"/>
                <a:gd name="T15" fmla="*/ 19 h 19"/>
              </a:gdLst>
              <a:ahLst/>
              <a:cxnLst>
                <a:cxn ang="T8">
                  <a:pos x="T0" y="T1"/>
                </a:cxn>
                <a:cxn ang="T9">
                  <a:pos x="T2" y="T3"/>
                </a:cxn>
                <a:cxn ang="T10">
                  <a:pos x="T4" y="T5"/>
                </a:cxn>
                <a:cxn ang="T11">
                  <a:pos x="T6" y="T7"/>
                </a:cxn>
              </a:cxnLst>
              <a:rect l="T12" t="T13" r="T14" b="T15"/>
              <a:pathLst>
                <a:path w="33" h="19">
                  <a:moveTo>
                    <a:pt x="0" y="18"/>
                  </a:moveTo>
                  <a:lnTo>
                    <a:pt x="32" y="14"/>
                  </a:lnTo>
                  <a:lnTo>
                    <a:pt x="30" y="0"/>
                  </a:lnTo>
                  <a:lnTo>
                    <a:pt x="0" y="18"/>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2061" name="Freeform 11"/>
            <p:cNvSpPr>
              <a:spLocks/>
            </p:cNvSpPr>
            <p:nvPr/>
          </p:nvSpPr>
          <p:spPr bwMode="auto">
            <a:xfrm>
              <a:off x="241" y="3516"/>
              <a:ext cx="34" cy="19"/>
            </a:xfrm>
            <a:custGeom>
              <a:avLst/>
              <a:gdLst>
                <a:gd name="T0" fmla="*/ 33 w 34"/>
                <a:gd name="T1" fmla="*/ 18 h 19"/>
                <a:gd name="T2" fmla="*/ 0 w 34"/>
                <a:gd name="T3" fmla="*/ 15 h 19"/>
                <a:gd name="T4" fmla="*/ 2 w 34"/>
                <a:gd name="T5" fmla="*/ 0 h 19"/>
                <a:gd name="T6" fmla="*/ 33 w 34"/>
                <a:gd name="T7" fmla="*/ 18 h 19"/>
                <a:gd name="T8" fmla="*/ 0 60000 65536"/>
                <a:gd name="T9" fmla="*/ 0 60000 65536"/>
                <a:gd name="T10" fmla="*/ 0 60000 65536"/>
                <a:gd name="T11" fmla="*/ 0 60000 65536"/>
                <a:gd name="T12" fmla="*/ 0 w 34"/>
                <a:gd name="T13" fmla="*/ 0 h 19"/>
                <a:gd name="T14" fmla="*/ 34 w 34"/>
                <a:gd name="T15" fmla="*/ 19 h 19"/>
              </a:gdLst>
              <a:ahLst/>
              <a:cxnLst>
                <a:cxn ang="T8">
                  <a:pos x="T0" y="T1"/>
                </a:cxn>
                <a:cxn ang="T9">
                  <a:pos x="T2" y="T3"/>
                </a:cxn>
                <a:cxn ang="T10">
                  <a:pos x="T4" y="T5"/>
                </a:cxn>
                <a:cxn ang="T11">
                  <a:pos x="T6" y="T7"/>
                </a:cxn>
              </a:cxnLst>
              <a:rect l="T12" t="T13" r="T14" b="T15"/>
              <a:pathLst>
                <a:path w="34" h="19">
                  <a:moveTo>
                    <a:pt x="33" y="18"/>
                  </a:moveTo>
                  <a:lnTo>
                    <a:pt x="0" y="15"/>
                  </a:lnTo>
                  <a:lnTo>
                    <a:pt x="2" y="0"/>
                  </a:lnTo>
                  <a:lnTo>
                    <a:pt x="33" y="18"/>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2062" name="Freeform 12"/>
            <p:cNvSpPr>
              <a:spLocks/>
            </p:cNvSpPr>
            <p:nvPr/>
          </p:nvSpPr>
          <p:spPr bwMode="auto">
            <a:xfrm>
              <a:off x="150" y="3438"/>
              <a:ext cx="27" cy="30"/>
            </a:xfrm>
            <a:custGeom>
              <a:avLst/>
              <a:gdLst>
                <a:gd name="T0" fmla="*/ 0 w 27"/>
                <a:gd name="T1" fmla="*/ 0 h 30"/>
                <a:gd name="T2" fmla="*/ 15 w 27"/>
                <a:gd name="T3" fmla="*/ 29 h 30"/>
                <a:gd name="T4" fmla="*/ 26 w 27"/>
                <a:gd name="T5" fmla="*/ 22 h 30"/>
                <a:gd name="T6" fmla="*/ 0 w 27"/>
                <a:gd name="T7" fmla="*/ 0 h 30"/>
                <a:gd name="T8" fmla="*/ 0 60000 65536"/>
                <a:gd name="T9" fmla="*/ 0 60000 65536"/>
                <a:gd name="T10" fmla="*/ 0 60000 65536"/>
                <a:gd name="T11" fmla="*/ 0 60000 65536"/>
                <a:gd name="T12" fmla="*/ 0 w 27"/>
                <a:gd name="T13" fmla="*/ 0 h 30"/>
                <a:gd name="T14" fmla="*/ 27 w 27"/>
                <a:gd name="T15" fmla="*/ 30 h 30"/>
              </a:gdLst>
              <a:ahLst/>
              <a:cxnLst>
                <a:cxn ang="T8">
                  <a:pos x="T0" y="T1"/>
                </a:cxn>
                <a:cxn ang="T9">
                  <a:pos x="T2" y="T3"/>
                </a:cxn>
                <a:cxn ang="T10">
                  <a:pos x="T4" y="T5"/>
                </a:cxn>
                <a:cxn ang="T11">
                  <a:pos x="T6" y="T7"/>
                </a:cxn>
              </a:cxnLst>
              <a:rect l="T12" t="T13" r="T14" b="T15"/>
              <a:pathLst>
                <a:path w="27" h="30">
                  <a:moveTo>
                    <a:pt x="0" y="0"/>
                  </a:moveTo>
                  <a:lnTo>
                    <a:pt x="15" y="29"/>
                  </a:lnTo>
                  <a:lnTo>
                    <a:pt x="26" y="22"/>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2063" name="Freeform 13"/>
            <p:cNvSpPr>
              <a:spLocks/>
            </p:cNvSpPr>
            <p:nvPr/>
          </p:nvSpPr>
          <p:spPr bwMode="auto">
            <a:xfrm>
              <a:off x="216" y="3440"/>
              <a:ext cx="28" cy="32"/>
            </a:xfrm>
            <a:custGeom>
              <a:avLst/>
              <a:gdLst>
                <a:gd name="T0" fmla="*/ 27 w 28"/>
                <a:gd name="T1" fmla="*/ 0 h 32"/>
                <a:gd name="T2" fmla="*/ 11 w 28"/>
                <a:gd name="T3" fmla="*/ 31 h 32"/>
                <a:gd name="T4" fmla="*/ 0 w 28"/>
                <a:gd name="T5" fmla="*/ 23 h 32"/>
                <a:gd name="T6" fmla="*/ 27 w 28"/>
                <a:gd name="T7" fmla="*/ 0 h 32"/>
                <a:gd name="T8" fmla="*/ 0 60000 65536"/>
                <a:gd name="T9" fmla="*/ 0 60000 65536"/>
                <a:gd name="T10" fmla="*/ 0 60000 65536"/>
                <a:gd name="T11" fmla="*/ 0 60000 65536"/>
                <a:gd name="T12" fmla="*/ 0 w 28"/>
                <a:gd name="T13" fmla="*/ 0 h 32"/>
                <a:gd name="T14" fmla="*/ 28 w 28"/>
                <a:gd name="T15" fmla="*/ 32 h 32"/>
              </a:gdLst>
              <a:ahLst/>
              <a:cxnLst>
                <a:cxn ang="T8">
                  <a:pos x="T0" y="T1"/>
                </a:cxn>
                <a:cxn ang="T9">
                  <a:pos x="T2" y="T3"/>
                </a:cxn>
                <a:cxn ang="T10">
                  <a:pos x="T4" y="T5"/>
                </a:cxn>
                <a:cxn ang="T11">
                  <a:pos x="T6" y="T7"/>
                </a:cxn>
              </a:cxnLst>
              <a:rect l="T12" t="T13" r="T14" b="T15"/>
              <a:pathLst>
                <a:path w="28" h="32">
                  <a:moveTo>
                    <a:pt x="27" y="0"/>
                  </a:moveTo>
                  <a:lnTo>
                    <a:pt x="11" y="31"/>
                  </a:lnTo>
                  <a:lnTo>
                    <a:pt x="0" y="23"/>
                  </a:lnTo>
                  <a:lnTo>
                    <a:pt x="27"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2064" name="Freeform 14"/>
            <p:cNvSpPr>
              <a:spLocks/>
            </p:cNvSpPr>
            <p:nvPr/>
          </p:nvSpPr>
          <p:spPr bwMode="auto">
            <a:xfrm>
              <a:off x="190" y="3430"/>
              <a:ext cx="18" cy="30"/>
            </a:xfrm>
            <a:custGeom>
              <a:avLst/>
              <a:gdLst>
                <a:gd name="T0" fmla="*/ 7 w 18"/>
                <a:gd name="T1" fmla="*/ 0 h 30"/>
                <a:gd name="T2" fmla="*/ 0 w 18"/>
                <a:gd name="T3" fmla="*/ 29 h 30"/>
                <a:gd name="T4" fmla="*/ 17 w 18"/>
                <a:gd name="T5" fmla="*/ 28 h 30"/>
                <a:gd name="T6" fmla="*/ 7 w 18"/>
                <a:gd name="T7" fmla="*/ 0 h 30"/>
                <a:gd name="T8" fmla="*/ 0 60000 65536"/>
                <a:gd name="T9" fmla="*/ 0 60000 65536"/>
                <a:gd name="T10" fmla="*/ 0 60000 65536"/>
                <a:gd name="T11" fmla="*/ 0 60000 65536"/>
                <a:gd name="T12" fmla="*/ 0 w 18"/>
                <a:gd name="T13" fmla="*/ 0 h 30"/>
                <a:gd name="T14" fmla="*/ 18 w 18"/>
                <a:gd name="T15" fmla="*/ 30 h 30"/>
              </a:gdLst>
              <a:ahLst/>
              <a:cxnLst>
                <a:cxn ang="T8">
                  <a:pos x="T0" y="T1"/>
                </a:cxn>
                <a:cxn ang="T9">
                  <a:pos x="T2" y="T3"/>
                </a:cxn>
                <a:cxn ang="T10">
                  <a:pos x="T4" y="T5"/>
                </a:cxn>
                <a:cxn ang="T11">
                  <a:pos x="T6" y="T7"/>
                </a:cxn>
              </a:cxnLst>
              <a:rect l="T12" t="T13" r="T14" b="T15"/>
              <a:pathLst>
                <a:path w="18" h="30">
                  <a:moveTo>
                    <a:pt x="7" y="0"/>
                  </a:moveTo>
                  <a:lnTo>
                    <a:pt x="0" y="29"/>
                  </a:lnTo>
                  <a:lnTo>
                    <a:pt x="17" y="28"/>
                  </a:lnTo>
                  <a:lnTo>
                    <a:pt x="7"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2065" name="Freeform 15"/>
            <p:cNvSpPr>
              <a:spLocks/>
            </p:cNvSpPr>
            <p:nvPr/>
          </p:nvSpPr>
          <p:spPr bwMode="auto">
            <a:xfrm>
              <a:off x="165" y="3476"/>
              <a:ext cx="67" cy="115"/>
            </a:xfrm>
            <a:custGeom>
              <a:avLst/>
              <a:gdLst>
                <a:gd name="T0" fmla="*/ 21 w 67"/>
                <a:gd name="T1" fmla="*/ 114 h 115"/>
                <a:gd name="T2" fmla="*/ 22 w 67"/>
                <a:gd name="T3" fmla="*/ 94 h 115"/>
                <a:gd name="T4" fmla="*/ 20 w 67"/>
                <a:gd name="T5" fmla="*/ 91 h 115"/>
                <a:gd name="T6" fmla="*/ 14 w 67"/>
                <a:gd name="T7" fmla="*/ 83 h 115"/>
                <a:gd name="T8" fmla="*/ 8 w 67"/>
                <a:gd name="T9" fmla="*/ 72 h 115"/>
                <a:gd name="T10" fmla="*/ 3 w 67"/>
                <a:gd name="T11" fmla="*/ 58 h 115"/>
                <a:gd name="T12" fmla="*/ 0 w 67"/>
                <a:gd name="T13" fmla="*/ 42 h 115"/>
                <a:gd name="T14" fmla="*/ 0 w 67"/>
                <a:gd name="T15" fmla="*/ 27 h 115"/>
                <a:gd name="T16" fmla="*/ 7 w 67"/>
                <a:gd name="T17" fmla="*/ 12 h 115"/>
                <a:gd name="T18" fmla="*/ 22 w 67"/>
                <a:gd name="T19" fmla="*/ 0 h 115"/>
                <a:gd name="T20" fmla="*/ 42 w 67"/>
                <a:gd name="T21" fmla="*/ 0 h 115"/>
                <a:gd name="T22" fmla="*/ 45 w 67"/>
                <a:gd name="T23" fmla="*/ 1 h 115"/>
                <a:gd name="T24" fmla="*/ 50 w 67"/>
                <a:gd name="T25" fmla="*/ 5 h 115"/>
                <a:gd name="T26" fmla="*/ 56 w 67"/>
                <a:gd name="T27" fmla="*/ 11 h 115"/>
                <a:gd name="T28" fmla="*/ 62 w 67"/>
                <a:gd name="T29" fmla="*/ 20 h 115"/>
                <a:gd name="T30" fmla="*/ 66 w 67"/>
                <a:gd name="T31" fmla="*/ 32 h 115"/>
                <a:gd name="T32" fmla="*/ 65 w 67"/>
                <a:gd name="T33" fmla="*/ 48 h 115"/>
                <a:gd name="T34" fmla="*/ 58 w 67"/>
                <a:gd name="T35" fmla="*/ 68 h 115"/>
                <a:gd name="T36" fmla="*/ 42 w 67"/>
                <a:gd name="T37" fmla="*/ 91 h 115"/>
                <a:gd name="T38" fmla="*/ 42 w 67"/>
                <a:gd name="T39" fmla="*/ 114 h 115"/>
                <a:gd name="T40" fmla="*/ 21 w 67"/>
                <a:gd name="T41" fmla="*/ 114 h 1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7"/>
                <a:gd name="T64" fmla="*/ 0 h 115"/>
                <a:gd name="T65" fmla="*/ 67 w 67"/>
                <a:gd name="T66" fmla="*/ 115 h 11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7" h="115">
                  <a:moveTo>
                    <a:pt x="21" y="114"/>
                  </a:moveTo>
                  <a:lnTo>
                    <a:pt x="22" y="94"/>
                  </a:lnTo>
                  <a:lnTo>
                    <a:pt x="20" y="91"/>
                  </a:lnTo>
                  <a:lnTo>
                    <a:pt x="14" y="83"/>
                  </a:lnTo>
                  <a:lnTo>
                    <a:pt x="8" y="72"/>
                  </a:lnTo>
                  <a:lnTo>
                    <a:pt x="3" y="58"/>
                  </a:lnTo>
                  <a:lnTo>
                    <a:pt x="0" y="42"/>
                  </a:lnTo>
                  <a:lnTo>
                    <a:pt x="0" y="27"/>
                  </a:lnTo>
                  <a:lnTo>
                    <a:pt x="7" y="12"/>
                  </a:lnTo>
                  <a:lnTo>
                    <a:pt x="22" y="0"/>
                  </a:lnTo>
                  <a:lnTo>
                    <a:pt x="42" y="0"/>
                  </a:lnTo>
                  <a:lnTo>
                    <a:pt x="45" y="1"/>
                  </a:lnTo>
                  <a:lnTo>
                    <a:pt x="50" y="5"/>
                  </a:lnTo>
                  <a:lnTo>
                    <a:pt x="56" y="11"/>
                  </a:lnTo>
                  <a:lnTo>
                    <a:pt x="62" y="20"/>
                  </a:lnTo>
                  <a:lnTo>
                    <a:pt x="66" y="32"/>
                  </a:lnTo>
                  <a:lnTo>
                    <a:pt x="65" y="48"/>
                  </a:lnTo>
                  <a:lnTo>
                    <a:pt x="58" y="68"/>
                  </a:lnTo>
                  <a:lnTo>
                    <a:pt x="42" y="91"/>
                  </a:lnTo>
                  <a:lnTo>
                    <a:pt x="42" y="114"/>
                  </a:lnTo>
                  <a:lnTo>
                    <a:pt x="21" y="114"/>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2066" name="Freeform 16"/>
            <p:cNvSpPr>
              <a:spLocks/>
            </p:cNvSpPr>
            <p:nvPr/>
          </p:nvSpPr>
          <p:spPr bwMode="auto">
            <a:xfrm>
              <a:off x="192" y="3497"/>
              <a:ext cx="17" cy="87"/>
            </a:xfrm>
            <a:custGeom>
              <a:avLst/>
              <a:gdLst>
                <a:gd name="T0" fmla="*/ 4 w 17"/>
                <a:gd name="T1" fmla="*/ 0 h 87"/>
                <a:gd name="T2" fmla="*/ 6 w 17"/>
                <a:gd name="T3" fmla="*/ 6 h 87"/>
                <a:gd name="T4" fmla="*/ 2 w 17"/>
                <a:gd name="T5" fmla="*/ 7 h 87"/>
                <a:gd name="T6" fmla="*/ 2 w 17"/>
                <a:gd name="T7" fmla="*/ 78 h 87"/>
                <a:gd name="T8" fmla="*/ 0 w 17"/>
                <a:gd name="T9" fmla="*/ 79 h 87"/>
                <a:gd name="T10" fmla="*/ 0 w 17"/>
                <a:gd name="T11" fmla="*/ 86 h 87"/>
                <a:gd name="T12" fmla="*/ 2 w 17"/>
                <a:gd name="T13" fmla="*/ 86 h 87"/>
                <a:gd name="T14" fmla="*/ 4 w 17"/>
                <a:gd name="T15" fmla="*/ 86 h 87"/>
                <a:gd name="T16" fmla="*/ 6 w 17"/>
                <a:gd name="T17" fmla="*/ 86 h 87"/>
                <a:gd name="T18" fmla="*/ 9 w 17"/>
                <a:gd name="T19" fmla="*/ 85 h 87"/>
                <a:gd name="T20" fmla="*/ 13 w 17"/>
                <a:gd name="T21" fmla="*/ 85 h 87"/>
                <a:gd name="T22" fmla="*/ 16 w 17"/>
                <a:gd name="T23" fmla="*/ 84 h 87"/>
                <a:gd name="T24" fmla="*/ 16 w 17"/>
                <a:gd name="T25" fmla="*/ 82 h 87"/>
                <a:gd name="T26" fmla="*/ 16 w 17"/>
                <a:gd name="T27" fmla="*/ 79 h 87"/>
                <a:gd name="T28" fmla="*/ 16 w 17"/>
                <a:gd name="T29" fmla="*/ 48 h 87"/>
                <a:gd name="T30" fmla="*/ 13 w 17"/>
                <a:gd name="T31" fmla="*/ 47 h 87"/>
                <a:gd name="T32" fmla="*/ 13 w 17"/>
                <a:gd name="T33" fmla="*/ 39 h 87"/>
                <a:gd name="T34" fmla="*/ 13 w 17"/>
                <a:gd name="T35" fmla="*/ 5 h 87"/>
                <a:gd name="T36" fmla="*/ 4 w 17"/>
                <a:gd name="T37" fmla="*/ 0 h 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
                <a:gd name="T58" fmla="*/ 0 h 87"/>
                <a:gd name="T59" fmla="*/ 17 w 17"/>
                <a:gd name="T60" fmla="*/ 87 h 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 h="87">
                  <a:moveTo>
                    <a:pt x="4" y="0"/>
                  </a:moveTo>
                  <a:lnTo>
                    <a:pt x="6" y="6"/>
                  </a:lnTo>
                  <a:lnTo>
                    <a:pt x="2" y="7"/>
                  </a:lnTo>
                  <a:lnTo>
                    <a:pt x="2" y="78"/>
                  </a:lnTo>
                  <a:lnTo>
                    <a:pt x="0" y="79"/>
                  </a:lnTo>
                  <a:lnTo>
                    <a:pt x="0" y="86"/>
                  </a:lnTo>
                  <a:lnTo>
                    <a:pt x="2" y="86"/>
                  </a:lnTo>
                  <a:lnTo>
                    <a:pt x="4" y="86"/>
                  </a:lnTo>
                  <a:lnTo>
                    <a:pt x="6" y="86"/>
                  </a:lnTo>
                  <a:lnTo>
                    <a:pt x="9" y="85"/>
                  </a:lnTo>
                  <a:lnTo>
                    <a:pt x="13" y="85"/>
                  </a:lnTo>
                  <a:lnTo>
                    <a:pt x="16" y="84"/>
                  </a:lnTo>
                  <a:lnTo>
                    <a:pt x="16" y="82"/>
                  </a:lnTo>
                  <a:lnTo>
                    <a:pt x="16" y="79"/>
                  </a:lnTo>
                  <a:lnTo>
                    <a:pt x="16" y="48"/>
                  </a:lnTo>
                  <a:lnTo>
                    <a:pt x="13" y="47"/>
                  </a:lnTo>
                  <a:lnTo>
                    <a:pt x="13" y="39"/>
                  </a:lnTo>
                  <a:lnTo>
                    <a:pt x="13" y="5"/>
                  </a:lnTo>
                  <a:lnTo>
                    <a:pt x="4" y="0"/>
                  </a:lnTo>
                </a:path>
              </a:pathLst>
            </a:custGeom>
            <a:solidFill>
              <a:srgbClr val="0000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grpSp>
      <p:graphicFrame>
        <p:nvGraphicFramePr>
          <p:cNvPr id="2050" name="Object 18"/>
          <p:cNvGraphicFramePr>
            <a:graphicFrameLocks/>
          </p:cNvGraphicFramePr>
          <p:nvPr/>
        </p:nvGraphicFramePr>
        <p:xfrm>
          <a:off x="511175" y="6226175"/>
          <a:ext cx="6000750" cy="1023938"/>
        </p:xfrm>
        <a:graphic>
          <a:graphicData uri="http://schemas.openxmlformats.org/presentationml/2006/ole">
            <mc:AlternateContent xmlns:mc="http://schemas.openxmlformats.org/markup-compatibility/2006">
              <mc:Choice xmlns:v="urn:schemas-microsoft-com:vml" Requires="v">
                <p:oleObj spid="_x0000_s2067" name="Document" r:id="rId4" imgW="6000480" imgH="1023840" progId="Word.Document.6">
                  <p:embed/>
                </p:oleObj>
              </mc:Choice>
              <mc:Fallback>
                <p:oleObj name="Document" r:id="rId4" imgW="6000480" imgH="1023840" progId="Word.Document.6">
                  <p:embed/>
                  <p:pic>
                    <p:nvPicPr>
                      <p:cNvPr id="0" name="Object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6226175"/>
                        <a:ext cx="6000750" cy="102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noTextEdit="1"/>
          </p:cNvSpPr>
          <p:nvPr>
            <p:ph type="sldImg"/>
          </p:nvPr>
        </p:nvSpPr>
        <p:spPr>
          <a:xfrm>
            <a:off x="468313" y="152400"/>
            <a:ext cx="5876925" cy="4406900"/>
          </a:xfrm>
          <a:ln cap="flat"/>
        </p:spPr>
      </p:sp>
      <p:sp>
        <p:nvSpPr>
          <p:cNvPr id="3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OR Operator</a:t>
            </a:r>
          </a:p>
          <a:p>
            <a:pPr lvl="1"/>
            <a:r>
              <a:rPr lang="en-US" smtClean="0">
                <a:solidFill>
                  <a:srgbClr val="000000"/>
                </a:solidFill>
              </a:rPr>
              <a:t>In the example, either condition can be true for any record to be selected. Therefore, an employee who has a job title of CLERK </a:t>
            </a:r>
            <a:r>
              <a:rPr lang="en-US" i="1" smtClean="0">
                <a:solidFill>
                  <a:srgbClr val="000000"/>
                </a:solidFill>
              </a:rPr>
              <a:t>or</a:t>
            </a:r>
            <a:r>
              <a:rPr lang="en-US" b="1" smtClean="0">
                <a:solidFill>
                  <a:srgbClr val="000000"/>
                </a:solidFill>
              </a:rPr>
              <a:t> </a:t>
            </a:r>
            <a:r>
              <a:rPr lang="en-US" smtClean="0">
                <a:solidFill>
                  <a:srgbClr val="000000"/>
                </a:solidFill>
              </a:rPr>
              <a:t>earns more than $1100 will be selected.</a:t>
            </a:r>
          </a:p>
          <a:p>
            <a:r>
              <a:rPr lang="en-US" smtClean="0"/>
              <a:t>The OR Truth Table</a:t>
            </a:r>
          </a:p>
          <a:p>
            <a:pPr lvl="1"/>
            <a:r>
              <a:rPr lang="en-US" smtClean="0"/>
              <a:t>The following table shows the results of combining two expressions with OR:</a:t>
            </a:r>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r>
              <a:rPr lang="en-US" smtClean="0">
                <a:solidFill>
                  <a:schemeClr val="accent2"/>
                </a:solidFill>
              </a:rPr>
              <a:t>Class Management Note</a:t>
            </a:r>
          </a:p>
          <a:p>
            <a:pPr lvl="1"/>
            <a:r>
              <a:rPr lang="en-US" smtClean="0">
                <a:solidFill>
                  <a:schemeClr val="accent2"/>
                </a:solidFill>
              </a:rPr>
              <a:t>Demo: </a:t>
            </a:r>
            <a:r>
              <a:rPr lang="en-US" i="1" smtClean="0">
                <a:solidFill>
                  <a:schemeClr val="accent2"/>
                </a:solidFill>
              </a:rPr>
              <a:t>l2or.sql</a:t>
            </a:r>
          </a:p>
          <a:p>
            <a:pPr lvl="1"/>
            <a:r>
              <a:rPr lang="en-US" smtClean="0">
                <a:solidFill>
                  <a:schemeClr val="accent2"/>
                </a:solidFill>
              </a:rPr>
              <a:t>Purpose: To illustrate using the OR operator.</a:t>
            </a:r>
            <a:endParaRPr lang="en-US" i="1" smtClean="0"/>
          </a:p>
          <a:p>
            <a:endParaRPr lang="en-US" b="0" i="1" smtClean="0">
              <a:latin typeface="Times New Roman" pitchFamily="18" charset="0"/>
            </a:endParaRPr>
          </a:p>
        </p:txBody>
      </p:sp>
      <p:graphicFrame>
        <p:nvGraphicFramePr>
          <p:cNvPr id="3074" name="Object 4"/>
          <p:cNvGraphicFramePr>
            <a:graphicFrameLocks/>
          </p:cNvGraphicFramePr>
          <p:nvPr/>
        </p:nvGraphicFramePr>
        <p:xfrm>
          <a:off x="515938" y="5853113"/>
          <a:ext cx="6000750" cy="1023937"/>
        </p:xfrm>
        <a:graphic>
          <a:graphicData uri="http://schemas.openxmlformats.org/presentationml/2006/ole">
            <mc:AlternateContent xmlns:mc="http://schemas.openxmlformats.org/markup-compatibility/2006">
              <mc:Choice xmlns:v="urn:schemas-microsoft-com:vml" Requires="v">
                <p:oleObj spid="_x0000_s3077" name="Document" r:id="rId4" imgW="6000480" imgH="1023840" progId="Word.Document.6">
                  <p:embed/>
                </p:oleObj>
              </mc:Choice>
              <mc:Fallback>
                <p:oleObj name="Document" r:id="rId4" imgW="6000480" imgH="1023840" progId="Word.Document.6">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938" y="5853113"/>
                        <a:ext cx="60007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noTextEdit="1"/>
          </p:cNvSpPr>
          <p:nvPr>
            <p:ph type="sldImg"/>
          </p:nvPr>
        </p:nvSpPr>
        <p:spPr>
          <a:xfrm>
            <a:off x="468313" y="152400"/>
            <a:ext cx="5876925" cy="4406900"/>
          </a:xfrm>
          <a:ln cap="flat"/>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NOT Operator</a:t>
            </a:r>
          </a:p>
          <a:p>
            <a:pPr lvl="1"/>
            <a:r>
              <a:rPr lang="en-US" smtClean="0"/>
              <a:t>The slide example displays name and job title of all the employees whose job title </a:t>
            </a:r>
            <a:r>
              <a:rPr lang="en-US" i="1" smtClean="0"/>
              <a:t>is not</a:t>
            </a:r>
            <a:r>
              <a:rPr lang="en-US" smtClean="0"/>
              <a:t> CLERK, MANAGER, or ANALYST.</a:t>
            </a:r>
          </a:p>
          <a:p>
            <a:r>
              <a:rPr lang="en-US" smtClean="0"/>
              <a:t>The NOT Truth Table</a:t>
            </a:r>
          </a:p>
          <a:p>
            <a:pPr lvl="1"/>
            <a:r>
              <a:rPr lang="en-US" smtClean="0"/>
              <a:t>The following table shows the result of applying the NOT operator to a condition:</a:t>
            </a:r>
          </a:p>
          <a:p>
            <a:pPr lvl="1"/>
            <a:endParaRPr lang="en-US" smtClean="0"/>
          </a:p>
          <a:p>
            <a:pPr lvl="1"/>
            <a:endParaRPr lang="en-US" smtClean="0"/>
          </a:p>
          <a:p>
            <a:pPr lvl="1"/>
            <a:endParaRPr lang="en-US" sz="500" smtClean="0"/>
          </a:p>
          <a:p>
            <a:pPr lvl="1"/>
            <a:r>
              <a:rPr lang="en-US" b="1" smtClean="0"/>
              <a:t>Note: </a:t>
            </a:r>
            <a:r>
              <a:rPr lang="en-US" smtClean="0"/>
              <a:t>The NOT operator can also be used with other SQL operators, such as BETWEEN, LIKE, and NULL.</a:t>
            </a:r>
          </a:p>
          <a:p>
            <a:pPr lvl="1"/>
            <a:endParaRPr lang="en-US" sz="500" smtClean="0"/>
          </a:p>
          <a:p>
            <a:pPr lvl="1">
              <a:spcBef>
                <a:spcPct val="0"/>
              </a:spcBef>
            </a:pPr>
            <a:r>
              <a:rPr lang="en-US" b="1" smtClean="0">
                <a:latin typeface="Courier New" pitchFamily="49" charset="0"/>
              </a:rPr>
              <a:t> ... WHERE  NOT job IN ('CLERK', 'ANALYST')</a:t>
            </a:r>
            <a:endParaRPr lang="en-US" b="1" smtClean="0"/>
          </a:p>
          <a:p>
            <a:pPr lvl="1">
              <a:spcBef>
                <a:spcPct val="0"/>
              </a:spcBef>
            </a:pPr>
            <a:r>
              <a:rPr lang="en-US" b="1" smtClean="0"/>
              <a:t>  </a:t>
            </a:r>
            <a:r>
              <a:rPr lang="en-US" b="1" smtClean="0">
                <a:latin typeface="Courier New" pitchFamily="49" charset="0"/>
              </a:rPr>
              <a:t>... WHERE  sal  NOT  BETWEEN  1000 AND  1500</a:t>
            </a:r>
          </a:p>
          <a:p>
            <a:pPr lvl="1">
              <a:spcBef>
                <a:spcPct val="0"/>
              </a:spcBef>
            </a:pPr>
            <a:r>
              <a:rPr lang="en-US" b="1" smtClean="0">
                <a:latin typeface="Courier New" pitchFamily="49" charset="0"/>
              </a:rPr>
              <a:t> ... WHERE  ename NOT LIKE '%A%'</a:t>
            </a:r>
          </a:p>
          <a:p>
            <a:pPr lvl="1">
              <a:spcBef>
                <a:spcPct val="0"/>
              </a:spcBef>
            </a:pPr>
            <a:r>
              <a:rPr lang="en-US" b="1" smtClean="0">
                <a:latin typeface="Courier New" pitchFamily="49" charset="0"/>
              </a:rPr>
              <a:t> ... WHERE  comm  IS  NOT  NULL</a:t>
            </a:r>
          </a:p>
        </p:txBody>
      </p:sp>
      <p:graphicFrame>
        <p:nvGraphicFramePr>
          <p:cNvPr id="4098" name="Object 4"/>
          <p:cNvGraphicFramePr>
            <a:graphicFrameLocks/>
          </p:cNvGraphicFramePr>
          <p:nvPr/>
        </p:nvGraphicFramePr>
        <p:xfrm>
          <a:off x="508000" y="5859463"/>
          <a:ext cx="6000750" cy="625475"/>
        </p:xfrm>
        <a:graphic>
          <a:graphicData uri="http://schemas.openxmlformats.org/presentationml/2006/ole">
            <mc:AlternateContent xmlns:mc="http://schemas.openxmlformats.org/markup-compatibility/2006">
              <mc:Choice xmlns:v="urn:schemas-microsoft-com:vml" Requires="v">
                <p:oleObj spid="_x0000_s4102" name="Document" r:id="rId4" imgW="6000480" imgH="625320" progId="Word.Document.6">
                  <p:embed/>
                </p:oleObj>
              </mc:Choice>
              <mc:Fallback>
                <p:oleObj name="Document" r:id="rId4" imgW="6000480" imgH="625320" progId="Word.Document.6">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5859463"/>
                        <a:ext cx="60007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1" name="Rectangle 5"/>
          <p:cNvSpPr>
            <a:spLocks noChangeArrowheads="1"/>
          </p:cNvSpPr>
          <p:nvPr/>
        </p:nvSpPr>
        <p:spPr bwMode="auto">
          <a:xfrm>
            <a:off x="612775" y="6778625"/>
            <a:ext cx="5629275" cy="800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pPr>
            <a:endParaRPr lang="en-US" smtClean="0"/>
          </a:p>
        </p:txBody>
      </p:sp>
      <p:sp>
        <p:nvSpPr>
          <p:cNvPr id="50179" name="Rectangle 3"/>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60800" y="0"/>
            <a:ext cx="2959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6867" name="Rectangle 3"/>
          <p:cNvSpPr>
            <a:spLocks noChangeArrowheads="1"/>
          </p:cNvSpPr>
          <p:nvPr/>
        </p:nvSpPr>
        <p:spPr bwMode="auto">
          <a:xfrm>
            <a:off x="-3175" y="0"/>
            <a:ext cx="29559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6868"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pPr>
            <a:r>
              <a:rPr lang="en-US" smtClean="0"/>
              <a:t>Lesson Aim</a:t>
            </a:r>
          </a:p>
          <a:p>
            <a:pPr lvl="1">
              <a:tabLst/>
            </a:pPr>
            <a:r>
              <a:rPr lang="en-US" smtClean="0"/>
              <a:t>While retrieving data from the database, you may need to restrict the rows of data that are displayed or specify the order in which the rows are displayed. This lesson explains the SQL statements that you will use to perform these actions.</a:t>
            </a:r>
          </a:p>
          <a:p>
            <a:pPr>
              <a:tabLst/>
            </a:pPr>
            <a:endParaRPr lang="en-US" b="0" smtClean="0">
              <a:latin typeface="Times New Roman" pitchFamily="18" charset="0"/>
            </a:endParaRPr>
          </a:p>
        </p:txBody>
      </p:sp>
      <p:sp>
        <p:nvSpPr>
          <p:cNvPr id="36869" name="Rectangle 5"/>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60800" y="0"/>
            <a:ext cx="2959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3" name="Rectangle 3"/>
          <p:cNvSpPr>
            <a:spLocks noChangeArrowheads="1"/>
          </p:cNvSpPr>
          <p:nvPr/>
        </p:nvSpPr>
        <p:spPr bwMode="auto">
          <a:xfrm>
            <a:off x="-3175" y="0"/>
            <a:ext cx="29559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4"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pPr>
            <a:r>
              <a:rPr lang="en-US" smtClean="0">
                <a:solidFill>
                  <a:srgbClr val="000000"/>
                </a:solidFill>
              </a:rPr>
              <a:t>Example of Precedence of AND Operator </a:t>
            </a:r>
          </a:p>
          <a:p>
            <a:pPr lvl="1">
              <a:tabLst/>
            </a:pPr>
            <a:r>
              <a:rPr lang="en-US" smtClean="0">
                <a:solidFill>
                  <a:srgbClr val="000000"/>
                </a:solidFill>
              </a:rPr>
              <a:t>In the slide example, there are two conditions:</a:t>
            </a:r>
          </a:p>
          <a:p>
            <a:pPr lvl="2">
              <a:tabLst/>
            </a:pPr>
            <a:r>
              <a:rPr lang="en-US" smtClean="0">
                <a:solidFill>
                  <a:srgbClr val="000000"/>
                </a:solidFill>
              </a:rPr>
              <a:t>The first condition is that job is PRESIDENT </a:t>
            </a:r>
            <a:r>
              <a:rPr lang="en-US" i="1" smtClean="0">
                <a:solidFill>
                  <a:srgbClr val="000000"/>
                </a:solidFill>
              </a:rPr>
              <a:t>and</a:t>
            </a:r>
            <a:r>
              <a:rPr lang="en-US" smtClean="0">
                <a:solidFill>
                  <a:srgbClr val="000000"/>
                </a:solidFill>
              </a:rPr>
              <a:t> salary is greater than 1500. </a:t>
            </a:r>
          </a:p>
          <a:p>
            <a:pPr lvl="2">
              <a:tabLst/>
            </a:pPr>
            <a:r>
              <a:rPr lang="en-US" smtClean="0">
                <a:solidFill>
                  <a:srgbClr val="000000"/>
                </a:solidFill>
              </a:rPr>
              <a:t>The second condition is that job is SALESMAN. </a:t>
            </a:r>
            <a:endParaRPr lang="en-US" b="1" smtClean="0">
              <a:solidFill>
                <a:srgbClr val="000000"/>
              </a:solidFill>
            </a:endParaRPr>
          </a:p>
          <a:p>
            <a:pPr lvl="1">
              <a:tabLst/>
            </a:pPr>
            <a:r>
              <a:rPr lang="en-US" smtClean="0">
                <a:solidFill>
                  <a:srgbClr val="000000"/>
                </a:solidFill>
              </a:rPr>
              <a:t>Therefore, the SELECT statement reads as follows:</a:t>
            </a:r>
          </a:p>
          <a:p>
            <a:pPr lvl="1">
              <a:tabLst/>
            </a:pPr>
            <a:r>
              <a:rPr lang="en-US" smtClean="0">
                <a:solidFill>
                  <a:srgbClr val="000000"/>
                </a:solidFill>
              </a:rPr>
              <a:t>“Select the row if an employee is a PRESIDENT </a:t>
            </a:r>
            <a:r>
              <a:rPr lang="en-US" i="1" smtClean="0">
                <a:solidFill>
                  <a:srgbClr val="000000"/>
                </a:solidFill>
              </a:rPr>
              <a:t>and</a:t>
            </a:r>
            <a:r>
              <a:rPr lang="en-US" smtClean="0">
                <a:solidFill>
                  <a:srgbClr val="000000"/>
                </a:solidFill>
              </a:rPr>
              <a:t> earns more than $1500 </a:t>
            </a:r>
            <a:r>
              <a:rPr lang="en-US" i="1" smtClean="0">
                <a:solidFill>
                  <a:srgbClr val="000000"/>
                </a:solidFill>
              </a:rPr>
              <a:t>or</a:t>
            </a:r>
            <a:r>
              <a:rPr lang="en-US" smtClean="0">
                <a:solidFill>
                  <a:srgbClr val="000000"/>
                </a:solidFill>
              </a:rPr>
              <a:t> if the employee is a SALESMAN.”</a:t>
            </a:r>
          </a:p>
          <a:p>
            <a:pPr lvl="1">
              <a:tabLst/>
            </a:pPr>
            <a:endParaRPr lang="en-US" smtClean="0">
              <a:solidFill>
                <a:srgbClr val="000000"/>
              </a:solidFill>
            </a:endParaRPr>
          </a:p>
          <a:p>
            <a:pPr lvl="1">
              <a:tabLst/>
            </a:pPr>
            <a:endParaRPr lang="en-US" smtClean="0">
              <a:solidFill>
                <a:srgbClr val="000000"/>
              </a:solidFill>
            </a:endParaRPr>
          </a:p>
          <a:p>
            <a:pPr lvl="1">
              <a:tabLst/>
            </a:pPr>
            <a:endParaRPr lang="en-US" smtClean="0">
              <a:solidFill>
                <a:srgbClr val="000000"/>
              </a:solidFill>
            </a:endParaRPr>
          </a:p>
          <a:p>
            <a:pPr lvl="1">
              <a:tabLst/>
            </a:pPr>
            <a:endParaRPr lang="en-US" smtClean="0">
              <a:solidFill>
                <a:srgbClr val="000000"/>
              </a:solidFill>
            </a:endParaRPr>
          </a:p>
          <a:p>
            <a:pPr lvl="1">
              <a:tabLst/>
            </a:pPr>
            <a:endParaRPr lang="en-US" smtClean="0">
              <a:solidFill>
                <a:srgbClr val="000000"/>
              </a:solidFill>
            </a:endParaRPr>
          </a:p>
          <a:p>
            <a:pPr lvl="1">
              <a:tabLst/>
            </a:pPr>
            <a:endParaRPr lang="en-US" smtClean="0">
              <a:solidFill>
                <a:srgbClr val="000000"/>
              </a:solidFill>
            </a:endParaRPr>
          </a:p>
          <a:p>
            <a:pPr lvl="1">
              <a:tabLst/>
            </a:pPr>
            <a:endParaRPr lang="en-US" smtClean="0">
              <a:solidFill>
                <a:srgbClr val="000000"/>
              </a:solidFill>
            </a:endParaRPr>
          </a:p>
          <a:p>
            <a:pPr>
              <a:tabLst/>
            </a:pPr>
            <a:r>
              <a:rPr lang="en-US" smtClean="0">
                <a:solidFill>
                  <a:schemeClr val="accent2"/>
                </a:solidFill>
              </a:rPr>
              <a:t>Class Management Note</a:t>
            </a:r>
          </a:p>
          <a:p>
            <a:pPr lvl="1">
              <a:tabLst/>
            </a:pPr>
            <a:r>
              <a:rPr lang="en-US" smtClean="0">
                <a:solidFill>
                  <a:schemeClr val="accent2"/>
                </a:solidFill>
              </a:rPr>
              <a:t>Demo: </a:t>
            </a:r>
            <a:r>
              <a:rPr lang="en-US" i="1" smtClean="0">
                <a:solidFill>
                  <a:schemeClr val="accent2"/>
                </a:solidFill>
              </a:rPr>
              <a:t>l2sal1.sql</a:t>
            </a:r>
          </a:p>
          <a:p>
            <a:pPr lvl="1">
              <a:tabLst/>
            </a:pPr>
            <a:r>
              <a:rPr lang="en-US" smtClean="0">
                <a:solidFill>
                  <a:schemeClr val="accent2"/>
                </a:solidFill>
              </a:rPr>
              <a:t>Purpose: To illustrate the rules of precedence.</a:t>
            </a:r>
          </a:p>
        </p:txBody>
      </p:sp>
      <p:sp>
        <p:nvSpPr>
          <p:cNvPr id="51205" name="Rectangle 5"/>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xfrm>
            <a:off x="468313" y="152400"/>
            <a:ext cx="5876925" cy="4406900"/>
          </a:xfrm>
          <a:ln cap="flat"/>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Using Parentheses</a:t>
            </a:r>
          </a:p>
          <a:p>
            <a:pPr lvl="1"/>
            <a:r>
              <a:rPr lang="en-US" smtClean="0">
                <a:solidFill>
                  <a:srgbClr val="000000"/>
                </a:solidFill>
              </a:rPr>
              <a:t>In the example, there are two conditions:</a:t>
            </a:r>
          </a:p>
          <a:p>
            <a:pPr lvl="2"/>
            <a:r>
              <a:rPr lang="en-US" smtClean="0">
                <a:solidFill>
                  <a:srgbClr val="000000"/>
                </a:solidFill>
              </a:rPr>
              <a:t>The first condition is that job is PRESIDENT </a:t>
            </a:r>
            <a:r>
              <a:rPr lang="en-US" i="1" smtClean="0">
                <a:solidFill>
                  <a:srgbClr val="000000"/>
                </a:solidFill>
              </a:rPr>
              <a:t>or</a:t>
            </a:r>
            <a:r>
              <a:rPr lang="en-US" smtClean="0">
                <a:solidFill>
                  <a:srgbClr val="000000"/>
                </a:solidFill>
              </a:rPr>
              <a:t> SALESMAN. </a:t>
            </a:r>
          </a:p>
          <a:p>
            <a:pPr lvl="2"/>
            <a:r>
              <a:rPr lang="en-US" smtClean="0">
                <a:solidFill>
                  <a:srgbClr val="000000"/>
                </a:solidFill>
              </a:rPr>
              <a:t>The second condition is that salary is greater than 1500. </a:t>
            </a:r>
            <a:endParaRPr lang="en-US" b="1" smtClean="0">
              <a:solidFill>
                <a:srgbClr val="000000"/>
              </a:solidFill>
            </a:endParaRPr>
          </a:p>
          <a:p>
            <a:pPr lvl="1"/>
            <a:r>
              <a:rPr lang="en-US" smtClean="0">
                <a:solidFill>
                  <a:srgbClr val="000000"/>
                </a:solidFill>
              </a:rPr>
              <a:t>Therefore, the SELECT statement reads as follows:</a:t>
            </a:r>
          </a:p>
          <a:p>
            <a:pPr lvl="1"/>
            <a:r>
              <a:rPr lang="en-US" smtClean="0">
                <a:solidFill>
                  <a:srgbClr val="000000"/>
                </a:solidFill>
              </a:rPr>
              <a:t>“Select the row if an employee is a PRESIDENT or a SALESMAN and if the employee earns more than $1500.”</a:t>
            </a:r>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r>
              <a:rPr lang="en-US" smtClean="0">
                <a:solidFill>
                  <a:schemeClr val="accent2"/>
                </a:solidFill>
              </a:rPr>
              <a:t>Class Management Note</a:t>
            </a:r>
          </a:p>
          <a:p>
            <a:pPr lvl="1"/>
            <a:r>
              <a:rPr lang="en-US" smtClean="0">
                <a:solidFill>
                  <a:schemeClr val="accent2"/>
                </a:solidFill>
              </a:rPr>
              <a:t>Demo: </a:t>
            </a:r>
            <a:r>
              <a:rPr lang="en-US" i="1" smtClean="0">
                <a:solidFill>
                  <a:schemeClr val="accent2"/>
                </a:solidFill>
              </a:rPr>
              <a:t>l2sal2.sql</a:t>
            </a:r>
          </a:p>
          <a:p>
            <a:pPr lvl="1"/>
            <a:r>
              <a:rPr lang="en-US" smtClean="0">
                <a:solidFill>
                  <a:schemeClr val="accent2"/>
                </a:solidFill>
              </a:rPr>
              <a:t>Purpose: To illustrate the rules of precedence.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860800" y="0"/>
            <a:ext cx="2959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3251" name="Rectangle 3"/>
          <p:cNvSpPr>
            <a:spLocks noChangeArrowheads="1"/>
          </p:cNvSpPr>
          <p:nvPr/>
        </p:nvSpPr>
        <p:spPr bwMode="auto">
          <a:xfrm>
            <a:off x="-3175" y="0"/>
            <a:ext cx="29559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3252"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ORDER BY Clause</a:t>
            </a:r>
          </a:p>
          <a:p>
            <a:pPr lvl="1"/>
            <a:r>
              <a:rPr lang="en-US" smtClean="0"/>
              <a:t>The order of rows returned in a query result is undefined. The </a:t>
            </a:r>
            <a:r>
              <a:rPr lang="en-US" smtClean="0">
                <a:solidFill>
                  <a:srgbClr val="FC0128"/>
                </a:solidFill>
              </a:rPr>
              <a:t>ORDER BY </a:t>
            </a:r>
            <a:r>
              <a:rPr lang="en-US" smtClean="0"/>
              <a:t>clause can be used to sort the rows. If you use the ORDER BY clause, you must place last. You can specify an expression or an alias to sort. </a:t>
            </a:r>
          </a:p>
          <a:p>
            <a:r>
              <a:rPr lang="en-US" smtClean="0"/>
              <a:t>Syntax</a:t>
            </a:r>
          </a:p>
          <a:p>
            <a:endParaRPr lang="en-US" sz="500" smtClean="0"/>
          </a:p>
          <a:p>
            <a:pPr algn="just">
              <a:spcBef>
                <a:spcPct val="0"/>
              </a:spcBef>
            </a:pPr>
            <a:r>
              <a:rPr lang="en-US" b="0" smtClean="0">
                <a:latin typeface="Courier New" pitchFamily="49" charset="0"/>
              </a:rPr>
              <a:t> 	</a:t>
            </a:r>
            <a:r>
              <a:rPr lang="en-US" b="0" smtClean="0">
                <a:latin typeface="Times New Roman" pitchFamily="18" charset="0"/>
              </a:rPr>
              <a:t>SELECT</a:t>
            </a:r>
            <a:r>
              <a:rPr lang="en-US" b="0" i="1" smtClean="0">
                <a:latin typeface="Times New Roman" pitchFamily="18" charset="0"/>
              </a:rPr>
              <a:t>	  	expr</a:t>
            </a:r>
            <a:r>
              <a:rPr lang="en-US" b="0" smtClean="0">
                <a:latin typeface="Times New Roman" pitchFamily="18" charset="0"/>
              </a:rPr>
              <a:t> </a:t>
            </a:r>
          </a:p>
          <a:p>
            <a:pPr>
              <a:spcBef>
                <a:spcPct val="0"/>
              </a:spcBef>
            </a:pPr>
            <a:r>
              <a:rPr lang="en-US" b="0" smtClean="0">
                <a:latin typeface="Times New Roman" pitchFamily="18" charset="0"/>
              </a:rPr>
              <a:t> 	FROM 	  	</a:t>
            </a:r>
            <a:r>
              <a:rPr lang="en-US" b="0" i="1" smtClean="0">
                <a:latin typeface="Times New Roman" pitchFamily="18" charset="0"/>
              </a:rPr>
              <a:t>table</a:t>
            </a:r>
            <a:endParaRPr lang="en-US" b="0" smtClean="0">
              <a:latin typeface="Times New Roman" pitchFamily="18" charset="0"/>
            </a:endParaRPr>
          </a:p>
          <a:p>
            <a:pPr>
              <a:spcBef>
                <a:spcPct val="0"/>
              </a:spcBef>
            </a:pPr>
            <a:r>
              <a:rPr lang="en-US" b="0" smtClean="0">
                <a:latin typeface="Times New Roman" pitchFamily="18" charset="0"/>
              </a:rPr>
              <a:t> 	[WHERE 	  	</a:t>
            </a:r>
            <a:r>
              <a:rPr lang="en-US" b="0" i="1" smtClean="0">
                <a:latin typeface="Times New Roman" pitchFamily="18" charset="0"/>
              </a:rPr>
              <a:t>condition(s)</a:t>
            </a:r>
            <a:r>
              <a:rPr lang="en-US" b="0" smtClean="0">
                <a:latin typeface="Times New Roman" pitchFamily="18" charset="0"/>
              </a:rPr>
              <a:t>]</a:t>
            </a:r>
          </a:p>
          <a:p>
            <a:pPr>
              <a:spcBef>
                <a:spcPct val="0"/>
              </a:spcBef>
            </a:pPr>
            <a:r>
              <a:rPr lang="en-US" b="0" smtClean="0">
                <a:latin typeface="Times New Roman" pitchFamily="18" charset="0"/>
              </a:rPr>
              <a:t> 	[ORDER BY	{</a:t>
            </a:r>
            <a:r>
              <a:rPr lang="en-US" b="0" i="1" smtClean="0">
                <a:latin typeface="Times New Roman" pitchFamily="18" charset="0"/>
              </a:rPr>
              <a:t>column</a:t>
            </a:r>
            <a:r>
              <a:rPr lang="en-US" b="0" smtClean="0">
                <a:latin typeface="Times New Roman" pitchFamily="18" charset="0"/>
              </a:rPr>
              <a:t>, </a:t>
            </a:r>
            <a:r>
              <a:rPr lang="en-US" b="0" i="1" smtClean="0">
                <a:latin typeface="Times New Roman" pitchFamily="18" charset="0"/>
              </a:rPr>
              <a:t>expr</a:t>
            </a:r>
            <a:r>
              <a:rPr lang="en-US" b="0" smtClean="0">
                <a:latin typeface="Times New Roman" pitchFamily="18" charset="0"/>
              </a:rPr>
              <a:t>} [ASC|DESC]];</a:t>
            </a:r>
          </a:p>
          <a:p>
            <a:pPr algn="just">
              <a:lnSpc>
                <a:spcPct val="112000"/>
              </a:lnSpc>
              <a:spcBef>
                <a:spcPct val="0"/>
              </a:spcBef>
            </a:pPr>
            <a:endParaRPr lang="en-US" b="0" smtClean="0">
              <a:latin typeface="Times" charset="0"/>
            </a:endParaRPr>
          </a:p>
          <a:p>
            <a:pPr lvl="1">
              <a:spcBef>
                <a:spcPct val="0"/>
              </a:spcBef>
            </a:pPr>
            <a:r>
              <a:rPr lang="en-US" b="1" smtClean="0"/>
              <a:t>where:</a:t>
            </a:r>
            <a:r>
              <a:rPr lang="en-US" smtClean="0"/>
              <a:t>	ORDER BY		specifies the order in which the retrieved rows are displayed</a:t>
            </a:r>
            <a:endParaRPr lang="en-US" smtClean="0">
              <a:latin typeface="Times" charset="0"/>
            </a:endParaRPr>
          </a:p>
          <a:p>
            <a:pPr lvl="1">
              <a:spcBef>
                <a:spcPct val="0"/>
              </a:spcBef>
            </a:pPr>
            <a:r>
              <a:rPr lang="en-US" smtClean="0">
                <a:latin typeface="Times" charset="0"/>
              </a:rPr>
              <a:t>		</a:t>
            </a:r>
            <a:r>
              <a:rPr lang="en-US" smtClean="0">
                <a:solidFill>
                  <a:srgbClr val="FC0128"/>
                </a:solidFill>
                <a:latin typeface="Times" charset="0"/>
              </a:rPr>
              <a:t>ASC	</a:t>
            </a:r>
            <a:r>
              <a:rPr lang="en-US" smtClean="0">
                <a:latin typeface="Times" charset="0"/>
              </a:rPr>
              <a:t>		orders the rows in ascending order (this is the default order)</a:t>
            </a:r>
          </a:p>
          <a:p>
            <a:pPr lvl="1">
              <a:spcBef>
                <a:spcPct val="0"/>
              </a:spcBef>
            </a:pPr>
            <a:r>
              <a:rPr lang="en-US" smtClean="0">
                <a:latin typeface="Times" charset="0"/>
              </a:rPr>
              <a:t>		</a:t>
            </a:r>
            <a:r>
              <a:rPr lang="en-US" smtClean="0">
                <a:solidFill>
                  <a:srgbClr val="FC0128"/>
                </a:solidFill>
                <a:latin typeface="Times" charset="0"/>
              </a:rPr>
              <a:t>DESC	</a:t>
            </a:r>
            <a:r>
              <a:rPr lang="en-US" smtClean="0">
                <a:latin typeface="Times" charset="0"/>
              </a:rPr>
              <a:t>		orders the rows in descending order</a:t>
            </a:r>
          </a:p>
          <a:p>
            <a:pPr lvl="1">
              <a:spcBef>
                <a:spcPct val="0"/>
              </a:spcBef>
            </a:pPr>
            <a:endParaRPr lang="en-US" smtClean="0"/>
          </a:p>
          <a:p>
            <a:pPr lvl="1">
              <a:spcBef>
                <a:spcPct val="0"/>
              </a:spcBef>
            </a:pPr>
            <a:r>
              <a:rPr lang="en-US" smtClean="0"/>
              <a:t>If the ORDER BY clause is not used, the sort order is undefined, and the Oracle Server may not fetch rows in the same order for the same query twice. Use the ORDER BY clause to display the rows in a specific order.</a:t>
            </a:r>
          </a:p>
        </p:txBody>
      </p:sp>
      <p:sp>
        <p:nvSpPr>
          <p:cNvPr id="53253" name="Rectangle 5"/>
          <p:cNvSpPr>
            <a:spLocks noChangeArrowheads="1" noTextEdit="1"/>
          </p:cNvSpPr>
          <p:nvPr>
            <p:ph type="sldImg"/>
          </p:nvPr>
        </p:nvSpPr>
        <p:spPr>
          <a:xfrm>
            <a:off x="468313" y="152400"/>
            <a:ext cx="5876925" cy="4406900"/>
          </a:xfrm>
          <a:ln cap="flat"/>
        </p:spPr>
      </p:sp>
      <p:sp>
        <p:nvSpPr>
          <p:cNvPr id="53254" name="Rectangle 6"/>
          <p:cNvSpPr>
            <a:spLocks noChangeArrowheads="1"/>
          </p:cNvSpPr>
          <p:nvPr/>
        </p:nvSpPr>
        <p:spPr bwMode="auto">
          <a:xfrm>
            <a:off x="614363" y="5807075"/>
            <a:ext cx="5629275" cy="7635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3255" name="Group 18"/>
          <p:cNvGrpSpPr>
            <a:grpSpLocks/>
          </p:cNvGrpSpPr>
          <p:nvPr/>
        </p:nvGrpSpPr>
        <p:grpSpPr bwMode="auto">
          <a:xfrm>
            <a:off x="163513" y="7396163"/>
            <a:ext cx="284162" cy="303212"/>
            <a:chOff x="103" y="4659"/>
            <a:chExt cx="179" cy="191"/>
          </a:xfrm>
        </p:grpSpPr>
        <p:sp>
          <p:nvSpPr>
            <p:cNvPr id="53256" name="Freeform 7"/>
            <p:cNvSpPr>
              <a:spLocks/>
            </p:cNvSpPr>
            <p:nvPr/>
          </p:nvSpPr>
          <p:spPr bwMode="auto">
            <a:xfrm>
              <a:off x="103" y="4659"/>
              <a:ext cx="179" cy="183"/>
            </a:xfrm>
            <a:custGeom>
              <a:avLst/>
              <a:gdLst>
                <a:gd name="T0" fmla="*/ 178 w 179"/>
                <a:gd name="T1" fmla="*/ 182 h 183"/>
                <a:gd name="T2" fmla="*/ 178 w 179"/>
                <a:gd name="T3" fmla="*/ 0 h 183"/>
                <a:gd name="T4" fmla="*/ 0 w 179"/>
                <a:gd name="T5" fmla="*/ 0 h 183"/>
                <a:gd name="T6" fmla="*/ 0 w 179"/>
                <a:gd name="T7" fmla="*/ 182 h 183"/>
                <a:gd name="T8" fmla="*/ 178 w 179"/>
                <a:gd name="T9" fmla="*/ 182 h 183"/>
                <a:gd name="T10" fmla="*/ 0 60000 65536"/>
                <a:gd name="T11" fmla="*/ 0 60000 65536"/>
                <a:gd name="T12" fmla="*/ 0 60000 65536"/>
                <a:gd name="T13" fmla="*/ 0 60000 65536"/>
                <a:gd name="T14" fmla="*/ 0 60000 65536"/>
                <a:gd name="T15" fmla="*/ 0 w 179"/>
                <a:gd name="T16" fmla="*/ 0 h 183"/>
                <a:gd name="T17" fmla="*/ 179 w 179"/>
                <a:gd name="T18" fmla="*/ 183 h 183"/>
              </a:gdLst>
              <a:ahLst/>
              <a:cxnLst>
                <a:cxn ang="T10">
                  <a:pos x="T0" y="T1"/>
                </a:cxn>
                <a:cxn ang="T11">
                  <a:pos x="T2" y="T3"/>
                </a:cxn>
                <a:cxn ang="T12">
                  <a:pos x="T4" y="T5"/>
                </a:cxn>
                <a:cxn ang="T13">
                  <a:pos x="T6" y="T7"/>
                </a:cxn>
                <a:cxn ang="T14">
                  <a:pos x="T8" y="T9"/>
                </a:cxn>
              </a:cxnLst>
              <a:rect l="T15" t="T16" r="T17" b="T18"/>
              <a:pathLst>
                <a:path w="179" h="183">
                  <a:moveTo>
                    <a:pt x="178" y="182"/>
                  </a:moveTo>
                  <a:lnTo>
                    <a:pt x="178" y="0"/>
                  </a:lnTo>
                  <a:lnTo>
                    <a:pt x="0" y="0"/>
                  </a:lnTo>
                  <a:lnTo>
                    <a:pt x="0" y="182"/>
                  </a:lnTo>
                  <a:lnTo>
                    <a:pt x="178" y="182"/>
                  </a:lnTo>
                </a:path>
              </a:pathLst>
            </a:custGeom>
            <a:solidFill>
              <a:srgbClr val="0000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3257" name="Freeform 8"/>
            <p:cNvSpPr>
              <a:spLocks/>
            </p:cNvSpPr>
            <p:nvPr/>
          </p:nvSpPr>
          <p:spPr bwMode="auto">
            <a:xfrm>
              <a:off x="184" y="4832"/>
              <a:ext cx="26" cy="18"/>
            </a:xfrm>
            <a:custGeom>
              <a:avLst/>
              <a:gdLst>
                <a:gd name="T0" fmla="*/ 25 w 26"/>
                <a:gd name="T1" fmla="*/ 17 h 18"/>
                <a:gd name="T2" fmla="*/ 25 w 26"/>
                <a:gd name="T3" fmla="*/ 0 h 18"/>
                <a:gd name="T4" fmla="*/ 0 w 26"/>
                <a:gd name="T5" fmla="*/ 0 h 18"/>
                <a:gd name="T6" fmla="*/ 0 w 26"/>
                <a:gd name="T7" fmla="*/ 17 h 18"/>
                <a:gd name="T8" fmla="*/ 25 w 26"/>
                <a:gd name="T9" fmla="*/ 17 h 18"/>
                <a:gd name="T10" fmla="*/ 0 60000 65536"/>
                <a:gd name="T11" fmla="*/ 0 60000 65536"/>
                <a:gd name="T12" fmla="*/ 0 60000 65536"/>
                <a:gd name="T13" fmla="*/ 0 60000 65536"/>
                <a:gd name="T14" fmla="*/ 0 60000 65536"/>
                <a:gd name="T15" fmla="*/ 0 w 26"/>
                <a:gd name="T16" fmla="*/ 0 h 18"/>
                <a:gd name="T17" fmla="*/ 26 w 26"/>
                <a:gd name="T18" fmla="*/ 18 h 18"/>
              </a:gdLst>
              <a:ahLst/>
              <a:cxnLst>
                <a:cxn ang="T10">
                  <a:pos x="T0" y="T1"/>
                </a:cxn>
                <a:cxn ang="T11">
                  <a:pos x="T2" y="T3"/>
                </a:cxn>
                <a:cxn ang="T12">
                  <a:pos x="T4" y="T5"/>
                </a:cxn>
                <a:cxn ang="T13">
                  <a:pos x="T6" y="T7"/>
                </a:cxn>
                <a:cxn ang="T14">
                  <a:pos x="T8" y="T9"/>
                </a:cxn>
              </a:cxnLst>
              <a:rect l="T15" t="T16" r="T17" b="T18"/>
              <a:pathLst>
                <a:path w="26" h="18">
                  <a:moveTo>
                    <a:pt x="25" y="17"/>
                  </a:moveTo>
                  <a:lnTo>
                    <a:pt x="25" y="0"/>
                  </a:lnTo>
                  <a:lnTo>
                    <a:pt x="0" y="0"/>
                  </a:lnTo>
                  <a:lnTo>
                    <a:pt x="0" y="17"/>
                  </a:lnTo>
                  <a:lnTo>
                    <a:pt x="25" y="17"/>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3258" name="Freeform 9"/>
            <p:cNvSpPr>
              <a:spLocks/>
            </p:cNvSpPr>
            <p:nvPr/>
          </p:nvSpPr>
          <p:spPr bwMode="auto">
            <a:xfrm>
              <a:off x="125" y="4711"/>
              <a:ext cx="33" cy="20"/>
            </a:xfrm>
            <a:custGeom>
              <a:avLst/>
              <a:gdLst>
                <a:gd name="T0" fmla="*/ 0 w 33"/>
                <a:gd name="T1" fmla="*/ 0 h 20"/>
                <a:gd name="T2" fmla="*/ 26 w 33"/>
                <a:gd name="T3" fmla="*/ 19 h 20"/>
                <a:gd name="T4" fmla="*/ 32 w 33"/>
                <a:gd name="T5" fmla="*/ 8 h 20"/>
                <a:gd name="T6" fmla="*/ 0 w 33"/>
                <a:gd name="T7" fmla="*/ 0 h 20"/>
                <a:gd name="T8" fmla="*/ 0 60000 65536"/>
                <a:gd name="T9" fmla="*/ 0 60000 65536"/>
                <a:gd name="T10" fmla="*/ 0 60000 65536"/>
                <a:gd name="T11" fmla="*/ 0 60000 65536"/>
                <a:gd name="T12" fmla="*/ 0 w 33"/>
                <a:gd name="T13" fmla="*/ 0 h 20"/>
                <a:gd name="T14" fmla="*/ 33 w 33"/>
                <a:gd name="T15" fmla="*/ 20 h 20"/>
              </a:gdLst>
              <a:ahLst/>
              <a:cxnLst>
                <a:cxn ang="T8">
                  <a:pos x="T0" y="T1"/>
                </a:cxn>
                <a:cxn ang="T9">
                  <a:pos x="T2" y="T3"/>
                </a:cxn>
                <a:cxn ang="T10">
                  <a:pos x="T4" y="T5"/>
                </a:cxn>
                <a:cxn ang="T11">
                  <a:pos x="T6" y="T7"/>
                </a:cxn>
              </a:cxnLst>
              <a:rect l="T12" t="T13" r="T14" b="T15"/>
              <a:pathLst>
                <a:path w="33" h="20">
                  <a:moveTo>
                    <a:pt x="0" y="0"/>
                  </a:moveTo>
                  <a:lnTo>
                    <a:pt x="26" y="19"/>
                  </a:lnTo>
                  <a:lnTo>
                    <a:pt x="32" y="8"/>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3259" name="Freeform 10"/>
            <p:cNvSpPr>
              <a:spLocks/>
            </p:cNvSpPr>
            <p:nvPr/>
          </p:nvSpPr>
          <p:spPr bwMode="auto">
            <a:xfrm>
              <a:off x="236" y="4711"/>
              <a:ext cx="34" cy="20"/>
            </a:xfrm>
            <a:custGeom>
              <a:avLst/>
              <a:gdLst>
                <a:gd name="T0" fmla="*/ 33 w 34"/>
                <a:gd name="T1" fmla="*/ 0 h 20"/>
                <a:gd name="T2" fmla="*/ 6 w 34"/>
                <a:gd name="T3" fmla="*/ 19 h 20"/>
                <a:gd name="T4" fmla="*/ 0 w 34"/>
                <a:gd name="T5" fmla="*/ 9 h 20"/>
                <a:gd name="T6" fmla="*/ 33 w 34"/>
                <a:gd name="T7" fmla="*/ 0 h 20"/>
                <a:gd name="T8" fmla="*/ 0 60000 65536"/>
                <a:gd name="T9" fmla="*/ 0 60000 65536"/>
                <a:gd name="T10" fmla="*/ 0 60000 65536"/>
                <a:gd name="T11" fmla="*/ 0 60000 65536"/>
                <a:gd name="T12" fmla="*/ 0 w 34"/>
                <a:gd name="T13" fmla="*/ 0 h 20"/>
                <a:gd name="T14" fmla="*/ 34 w 34"/>
                <a:gd name="T15" fmla="*/ 20 h 20"/>
              </a:gdLst>
              <a:ahLst/>
              <a:cxnLst>
                <a:cxn ang="T8">
                  <a:pos x="T0" y="T1"/>
                </a:cxn>
                <a:cxn ang="T9">
                  <a:pos x="T2" y="T3"/>
                </a:cxn>
                <a:cxn ang="T10">
                  <a:pos x="T4" y="T5"/>
                </a:cxn>
                <a:cxn ang="T11">
                  <a:pos x="T6" y="T7"/>
                </a:cxn>
              </a:cxnLst>
              <a:rect l="T12" t="T13" r="T14" b="T15"/>
              <a:pathLst>
                <a:path w="34" h="20">
                  <a:moveTo>
                    <a:pt x="33" y="0"/>
                  </a:moveTo>
                  <a:lnTo>
                    <a:pt x="6" y="19"/>
                  </a:lnTo>
                  <a:lnTo>
                    <a:pt x="0" y="9"/>
                  </a:lnTo>
                  <a:lnTo>
                    <a:pt x="33"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3260" name="Freeform 11"/>
            <p:cNvSpPr>
              <a:spLocks/>
            </p:cNvSpPr>
            <p:nvPr/>
          </p:nvSpPr>
          <p:spPr bwMode="auto">
            <a:xfrm>
              <a:off x="122" y="4750"/>
              <a:ext cx="34" cy="18"/>
            </a:xfrm>
            <a:custGeom>
              <a:avLst/>
              <a:gdLst>
                <a:gd name="T0" fmla="*/ 0 w 34"/>
                <a:gd name="T1" fmla="*/ 17 h 18"/>
                <a:gd name="T2" fmla="*/ 33 w 34"/>
                <a:gd name="T3" fmla="*/ 13 h 18"/>
                <a:gd name="T4" fmla="*/ 31 w 34"/>
                <a:gd name="T5" fmla="*/ 0 h 18"/>
                <a:gd name="T6" fmla="*/ 0 w 34"/>
                <a:gd name="T7" fmla="*/ 17 h 18"/>
                <a:gd name="T8" fmla="*/ 0 60000 65536"/>
                <a:gd name="T9" fmla="*/ 0 60000 65536"/>
                <a:gd name="T10" fmla="*/ 0 60000 65536"/>
                <a:gd name="T11" fmla="*/ 0 60000 65536"/>
                <a:gd name="T12" fmla="*/ 0 w 34"/>
                <a:gd name="T13" fmla="*/ 0 h 18"/>
                <a:gd name="T14" fmla="*/ 34 w 34"/>
                <a:gd name="T15" fmla="*/ 18 h 18"/>
              </a:gdLst>
              <a:ahLst/>
              <a:cxnLst>
                <a:cxn ang="T8">
                  <a:pos x="T0" y="T1"/>
                </a:cxn>
                <a:cxn ang="T9">
                  <a:pos x="T2" y="T3"/>
                </a:cxn>
                <a:cxn ang="T10">
                  <a:pos x="T4" y="T5"/>
                </a:cxn>
                <a:cxn ang="T11">
                  <a:pos x="T6" y="T7"/>
                </a:cxn>
              </a:cxnLst>
              <a:rect l="T12" t="T13" r="T14" b="T15"/>
              <a:pathLst>
                <a:path w="34" h="18">
                  <a:moveTo>
                    <a:pt x="0" y="17"/>
                  </a:moveTo>
                  <a:lnTo>
                    <a:pt x="33" y="13"/>
                  </a:lnTo>
                  <a:lnTo>
                    <a:pt x="31" y="0"/>
                  </a:lnTo>
                  <a:lnTo>
                    <a:pt x="0" y="17"/>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3261" name="Freeform 12"/>
            <p:cNvSpPr>
              <a:spLocks/>
            </p:cNvSpPr>
            <p:nvPr/>
          </p:nvSpPr>
          <p:spPr bwMode="auto">
            <a:xfrm>
              <a:off x="238" y="4751"/>
              <a:ext cx="35" cy="18"/>
            </a:xfrm>
            <a:custGeom>
              <a:avLst/>
              <a:gdLst>
                <a:gd name="T0" fmla="*/ 34 w 35"/>
                <a:gd name="T1" fmla="*/ 17 h 18"/>
                <a:gd name="T2" fmla="*/ 0 w 35"/>
                <a:gd name="T3" fmla="*/ 14 h 18"/>
                <a:gd name="T4" fmla="*/ 2 w 35"/>
                <a:gd name="T5" fmla="*/ 0 h 18"/>
                <a:gd name="T6" fmla="*/ 34 w 35"/>
                <a:gd name="T7" fmla="*/ 17 h 18"/>
                <a:gd name="T8" fmla="*/ 0 60000 65536"/>
                <a:gd name="T9" fmla="*/ 0 60000 65536"/>
                <a:gd name="T10" fmla="*/ 0 60000 65536"/>
                <a:gd name="T11" fmla="*/ 0 60000 65536"/>
                <a:gd name="T12" fmla="*/ 0 w 35"/>
                <a:gd name="T13" fmla="*/ 0 h 18"/>
                <a:gd name="T14" fmla="*/ 35 w 35"/>
                <a:gd name="T15" fmla="*/ 18 h 18"/>
              </a:gdLst>
              <a:ahLst/>
              <a:cxnLst>
                <a:cxn ang="T8">
                  <a:pos x="T0" y="T1"/>
                </a:cxn>
                <a:cxn ang="T9">
                  <a:pos x="T2" y="T3"/>
                </a:cxn>
                <a:cxn ang="T10">
                  <a:pos x="T4" y="T5"/>
                </a:cxn>
                <a:cxn ang="T11">
                  <a:pos x="T6" y="T7"/>
                </a:cxn>
              </a:cxnLst>
              <a:rect l="T12" t="T13" r="T14" b="T15"/>
              <a:pathLst>
                <a:path w="35" h="18">
                  <a:moveTo>
                    <a:pt x="34" y="17"/>
                  </a:moveTo>
                  <a:lnTo>
                    <a:pt x="0" y="14"/>
                  </a:lnTo>
                  <a:lnTo>
                    <a:pt x="2" y="0"/>
                  </a:lnTo>
                  <a:lnTo>
                    <a:pt x="34" y="17"/>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3262" name="Freeform 13"/>
            <p:cNvSpPr>
              <a:spLocks/>
            </p:cNvSpPr>
            <p:nvPr/>
          </p:nvSpPr>
          <p:spPr bwMode="auto">
            <a:xfrm>
              <a:off x="148" y="4673"/>
              <a:ext cx="26" cy="29"/>
            </a:xfrm>
            <a:custGeom>
              <a:avLst/>
              <a:gdLst>
                <a:gd name="T0" fmla="*/ 0 w 26"/>
                <a:gd name="T1" fmla="*/ 0 h 29"/>
                <a:gd name="T2" fmla="*/ 15 w 26"/>
                <a:gd name="T3" fmla="*/ 28 h 29"/>
                <a:gd name="T4" fmla="*/ 25 w 26"/>
                <a:gd name="T5" fmla="*/ 21 h 29"/>
                <a:gd name="T6" fmla="*/ 0 w 26"/>
                <a:gd name="T7" fmla="*/ 0 h 29"/>
                <a:gd name="T8" fmla="*/ 0 60000 65536"/>
                <a:gd name="T9" fmla="*/ 0 60000 65536"/>
                <a:gd name="T10" fmla="*/ 0 60000 65536"/>
                <a:gd name="T11" fmla="*/ 0 60000 65536"/>
                <a:gd name="T12" fmla="*/ 0 w 26"/>
                <a:gd name="T13" fmla="*/ 0 h 29"/>
                <a:gd name="T14" fmla="*/ 26 w 26"/>
                <a:gd name="T15" fmla="*/ 29 h 29"/>
              </a:gdLst>
              <a:ahLst/>
              <a:cxnLst>
                <a:cxn ang="T8">
                  <a:pos x="T0" y="T1"/>
                </a:cxn>
                <a:cxn ang="T9">
                  <a:pos x="T2" y="T3"/>
                </a:cxn>
                <a:cxn ang="T10">
                  <a:pos x="T4" y="T5"/>
                </a:cxn>
                <a:cxn ang="T11">
                  <a:pos x="T6" y="T7"/>
                </a:cxn>
              </a:cxnLst>
              <a:rect l="T12" t="T13" r="T14" b="T15"/>
              <a:pathLst>
                <a:path w="26" h="29">
                  <a:moveTo>
                    <a:pt x="0" y="0"/>
                  </a:moveTo>
                  <a:lnTo>
                    <a:pt x="15" y="28"/>
                  </a:lnTo>
                  <a:lnTo>
                    <a:pt x="25" y="21"/>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3263" name="Freeform 14"/>
            <p:cNvSpPr>
              <a:spLocks/>
            </p:cNvSpPr>
            <p:nvPr/>
          </p:nvSpPr>
          <p:spPr bwMode="auto">
            <a:xfrm>
              <a:off x="213" y="4675"/>
              <a:ext cx="28" cy="31"/>
            </a:xfrm>
            <a:custGeom>
              <a:avLst/>
              <a:gdLst>
                <a:gd name="T0" fmla="*/ 27 w 28"/>
                <a:gd name="T1" fmla="*/ 0 h 31"/>
                <a:gd name="T2" fmla="*/ 11 w 28"/>
                <a:gd name="T3" fmla="*/ 30 h 31"/>
                <a:gd name="T4" fmla="*/ 0 w 28"/>
                <a:gd name="T5" fmla="*/ 22 h 31"/>
                <a:gd name="T6" fmla="*/ 27 w 28"/>
                <a:gd name="T7" fmla="*/ 0 h 31"/>
                <a:gd name="T8" fmla="*/ 0 60000 65536"/>
                <a:gd name="T9" fmla="*/ 0 60000 65536"/>
                <a:gd name="T10" fmla="*/ 0 60000 65536"/>
                <a:gd name="T11" fmla="*/ 0 60000 65536"/>
                <a:gd name="T12" fmla="*/ 0 w 28"/>
                <a:gd name="T13" fmla="*/ 0 h 31"/>
                <a:gd name="T14" fmla="*/ 28 w 28"/>
                <a:gd name="T15" fmla="*/ 31 h 31"/>
              </a:gdLst>
              <a:ahLst/>
              <a:cxnLst>
                <a:cxn ang="T8">
                  <a:pos x="T0" y="T1"/>
                </a:cxn>
                <a:cxn ang="T9">
                  <a:pos x="T2" y="T3"/>
                </a:cxn>
                <a:cxn ang="T10">
                  <a:pos x="T4" y="T5"/>
                </a:cxn>
                <a:cxn ang="T11">
                  <a:pos x="T6" y="T7"/>
                </a:cxn>
              </a:cxnLst>
              <a:rect l="T12" t="T13" r="T14" b="T15"/>
              <a:pathLst>
                <a:path w="28" h="31">
                  <a:moveTo>
                    <a:pt x="27" y="0"/>
                  </a:moveTo>
                  <a:lnTo>
                    <a:pt x="11" y="30"/>
                  </a:lnTo>
                  <a:lnTo>
                    <a:pt x="0" y="22"/>
                  </a:lnTo>
                  <a:lnTo>
                    <a:pt x="27"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3264" name="Freeform 15"/>
            <p:cNvSpPr>
              <a:spLocks/>
            </p:cNvSpPr>
            <p:nvPr/>
          </p:nvSpPr>
          <p:spPr bwMode="auto">
            <a:xfrm>
              <a:off x="188" y="4664"/>
              <a:ext cx="17" cy="31"/>
            </a:xfrm>
            <a:custGeom>
              <a:avLst/>
              <a:gdLst>
                <a:gd name="T0" fmla="*/ 7 w 17"/>
                <a:gd name="T1" fmla="*/ 0 h 31"/>
                <a:gd name="T2" fmla="*/ 0 w 17"/>
                <a:gd name="T3" fmla="*/ 30 h 31"/>
                <a:gd name="T4" fmla="*/ 16 w 17"/>
                <a:gd name="T5" fmla="*/ 29 h 31"/>
                <a:gd name="T6" fmla="*/ 7 w 17"/>
                <a:gd name="T7" fmla="*/ 0 h 31"/>
                <a:gd name="T8" fmla="*/ 0 60000 65536"/>
                <a:gd name="T9" fmla="*/ 0 60000 65536"/>
                <a:gd name="T10" fmla="*/ 0 60000 65536"/>
                <a:gd name="T11" fmla="*/ 0 60000 65536"/>
                <a:gd name="T12" fmla="*/ 0 w 17"/>
                <a:gd name="T13" fmla="*/ 0 h 31"/>
                <a:gd name="T14" fmla="*/ 17 w 17"/>
                <a:gd name="T15" fmla="*/ 31 h 31"/>
              </a:gdLst>
              <a:ahLst/>
              <a:cxnLst>
                <a:cxn ang="T8">
                  <a:pos x="T0" y="T1"/>
                </a:cxn>
                <a:cxn ang="T9">
                  <a:pos x="T2" y="T3"/>
                </a:cxn>
                <a:cxn ang="T10">
                  <a:pos x="T4" y="T5"/>
                </a:cxn>
                <a:cxn ang="T11">
                  <a:pos x="T6" y="T7"/>
                </a:cxn>
              </a:cxnLst>
              <a:rect l="T12" t="T13" r="T14" b="T15"/>
              <a:pathLst>
                <a:path w="17" h="31">
                  <a:moveTo>
                    <a:pt x="7" y="0"/>
                  </a:moveTo>
                  <a:lnTo>
                    <a:pt x="0" y="30"/>
                  </a:lnTo>
                  <a:lnTo>
                    <a:pt x="16" y="29"/>
                  </a:lnTo>
                  <a:lnTo>
                    <a:pt x="7" y="0"/>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3265" name="Freeform 16"/>
            <p:cNvSpPr>
              <a:spLocks/>
            </p:cNvSpPr>
            <p:nvPr/>
          </p:nvSpPr>
          <p:spPr bwMode="auto">
            <a:xfrm>
              <a:off x="162" y="4710"/>
              <a:ext cx="68" cy="115"/>
            </a:xfrm>
            <a:custGeom>
              <a:avLst/>
              <a:gdLst>
                <a:gd name="T0" fmla="*/ 22 w 68"/>
                <a:gd name="T1" fmla="*/ 114 h 115"/>
                <a:gd name="T2" fmla="*/ 23 w 68"/>
                <a:gd name="T3" fmla="*/ 94 h 115"/>
                <a:gd name="T4" fmla="*/ 21 w 68"/>
                <a:gd name="T5" fmla="*/ 91 h 115"/>
                <a:gd name="T6" fmla="*/ 15 w 68"/>
                <a:gd name="T7" fmla="*/ 83 h 115"/>
                <a:gd name="T8" fmla="*/ 9 w 68"/>
                <a:gd name="T9" fmla="*/ 72 h 115"/>
                <a:gd name="T10" fmla="*/ 4 w 68"/>
                <a:gd name="T11" fmla="*/ 58 h 115"/>
                <a:gd name="T12" fmla="*/ 0 w 68"/>
                <a:gd name="T13" fmla="*/ 42 h 115"/>
                <a:gd name="T14" fmla="*/ 1 w 68"/>
                <a:gd name="T15" fmla="*/ 27 h 115"/>
                <a:gd name="T16" fmla="*/ 8 w 68"/>
                <a:gd name="T17" fmla="*/ 12 h 115"/>
                <a:gd name="T18" fmla="*/ 23 w 68"/>
                <a:gd name="T19" fmla="*/ 0 h 115"/>
                <a:gd name="T20" fmla="*/ 43 w 68"/>
                <a:gd name="T21" fmla="*/ 0 h 115"/>
                <a:gd name="T22" fmla="*/ 46 w 68"/>
                <a:gd name="T23" fmla="*/ 1 h 115"/>
                <a:gd name="T24" fmla="*/ 51 w 68"/>
                <a:gd name="T25" fmla="*/ 5 h 115"/>
                <a:gd name="T26" fmla="*/ 57 w 68"/>
                <a:gd name="T27" fmla="*/ 11 h 115"/>
                <a:gd name="T28" fmla="*/ 63 w 68"/>
                <a:gd name="T29" fmla="*/ 20 h 115"/>
                <a:gd name="T30" fmla="*/ 67 w 68"/>
                <a:gd name="T31" fmla="*/ 32 h 115"/>
                <a:gd name="T32" fmla="*/ 66 w 68"/>
                <a:gd name="T33" fmla="*/ 48 h 115"/>
                <a:gd name="T34" fmla="*/ 59 w 68"/>
                <a:gd name="T35" fmla="*/ 68 h 115"/>
                <a:gd name="T36" fmla="*/ 43 w 68"/>
                <a:gd name="T37" fmla="*/ 91 h 115"/>
                <a:gd name="T38" fmla="*/ 43 w 68"/>
                <a:gd name="T39" fmla="*/ 114 h 115"/>
                <a:gd name="T40" fmla="*/ 22 w 68"/>
                <a:gd name="T41" fmla="*/ 114 h 1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8"/>
                <a:gd name="T64" fmla="*/ 0 h 115"/>
                <a:gd name="T65" fmla="*/ 68 w 68"/>
                <a:gd name="T66" fmla="*/ 115 h 11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8" h="115">
                  <a:moveTo>
                    <a:pt x="22" y="114"/>
                  </a:moveTo>
                  <a:lnTo>
                    <a:pt x="23" y="94"/>
                  </a:lnTo>
                  <a:lnTo>
                    <a:pt x="21" y="91"/>
                  </a:lnTo>
                  <a:lnTo>
                    <a:pt x="15" y="83"/>
                  </a:lnTo>
                  <a:lnTo>
                    <a:pt x="9" y="72"/>
                  </a:lnTo>
                  <a:lnTo>
                    <a:pt x="4" y="58"/>
                  </a:lnTo>
                  <a:lnTo>
                    <a:pt x="0" y="42"/>
                  </a:lnTo>
                  <a:lnTo>
                    <a:pt x="1" y="27"/>
                  </a:lnTo>
                  <a:lnTo>
                    <a:pt x="8" y="12"/>
                  </a:lnTo>
                  <a:lnTo>
                    <a:pt x="23" y="0"/>
                  </a:lnTo>
                  <a:lnTo>
                    <a:pt x="43" y="0"/>
                  </a:lnTo>
                  <a:lnTo>
                    <a:pt x="46" y="1"/>
                  </a:lnTo>
                  <a:lnTo>
                    <a:pt x="51" y="5"/>
                  </a:lnTo>
                  <a:lnTo>
                    <a:pt x="57" y="11"/>
                  </a:lnTo>
                  <a:lnTo>
                    <a:pt x="63" y="20"/>
                  </a:lnTo>
                  <a:lnTo>
                    <a:pt x="67" y="32"/>
                  </a:lnTo>
                  <a:lnTo>
                    <a:pt x="66" y="48"/>
                  </a:lnTo>
                  <a:lnTo>
                    <a:pt x="59" y="68"/>
                  </a:lnTo>
                  <a:lnTo>
                    <a:pt x="43" y="91"/>
                  </a:lnTo>
                  <a:lnTo>
                    <a:pt x="43" y="114"/>
                  </a:lnTo>
                  <a:lnTo>
                    <a:pt x="22" y="114"/>
                  </a:lnTo>
                </a:path>
              </a:pathLst>
            </a:custGeom>
            <a:solidFill>
              <a:srgbClr val="FFFF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3266" name="Freeform 17"/>
            <p:cNvSpPr>
              <a:spLocks/>
            </p:cNvSpPr>
            <p:nvPr/>
          </p:nvSpPr>
          <p:spPr bwMode="auto">
            <a:xfrm>
              <a:off x="190" y="4731"/>
              <a:ext cx="17" cy="87"/>
            </a:xfrm>
            <a:custGeom>
              <a:avLst/>
              <a:gdLst>
                <a:gd name="T0" fmla="*/ 4 w 17"/>
                <a:gd name="T1" fmla="*/ 0 h 87"/>
                <a:gd name="T2" fmla="*/ 6 w 17"/>
                <a:gd name="T3" fmla="*/ 6 h 87"/>
                <a:gd name="T4" fmla="*/ 2 w 17"/>
                <a:gd name="T5" fmla="*/ 7 h 87"/>
                <a:gd name="T6" fmla="*/ 2 w 17"/>
                <a:gd name="T7" fmla="*/ 78 h 87"/>
                <a:gd name="T8" fmla="*/ 0 w 17"/>
                <a:gd name="T9" fmla="*/ 79 h 87"/>
                <a:gd name="T10" fmla="*/ 0 w 17"/>
                <a:gd name="T11" fmla="*/ 86 h 87"/>
                <a:gd name="T12" fmla="*/ 2 w 17"/>
                <a:gd name="T13" fmla="*/ 86 h 87"/>
                <a:gd name="T14" fmla="*/ 4 w 17"/>
                <a:gd name="T15" fmla="*/ 86 h 87"/>
                <a:gd name="T16" fmla="*/ 6 w 17"/>
                <a:gd name="T17" fmla="*/ 86 h 87"/>
                <a:gd name="T18" fmla="*/ 9 w 17"/>
                <a:gd name="T19" fmla="*/ 85 h 87"/>
                <a:gd name="T20" fmla="*/ 13 w 17"/>
                <a:gd name="T21" fmla="*/ 85 h 87"/>
                <a:gd name="T22" fmla="*/ 16 w 17"/>
                <a:gd name="T23" fmla="*/ 84 h 87"/>
                <a:gd name="T24" fmla="*/ 16 w 17"/>
                <a:gd name="T25" fmla="*/ 82 h 87"/>
                <a:gd name="T26" fmla="*/ 16 w 17"/>
                <a:gd name="T27" fmla="*/ 79 h 87"/>
                <a:gd name="T28" fmla="*/ 16 w 17"/>
                <a:gd name="T29" fmla="*/ 48 h 87"/>
                <a:gd name="T30" fmla="*/ 13 w 17"/>
                <a:gd name="T31" fmla="*/ 47 h 87"/>
                <a:gd name="T32" fmla="*/ 13 w 17"/>
                <a:gd name="T33" fmla="*/ 39 h 87"/>
                <a:gd name="T34" fmla="*/ 13 w 17"/>
                <a:gd name="T35" fmla="*/ 5 h 87"/>
                <a:gd name="T36" fmla="*/ 4 w 17"/>
                <a:gd name="T37" fmla="*/ 0 h 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
                <a:gd name="T58" fmla="*/ 0 h 87"/>
                <a:gd name="T59" fmla="*/ 17 w 17"/>
                <a:gd name="T60" fmla="*/ 87 h 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 h="87">
                  <a:moveTo>
                    <a:pt x="4" y="0"/>
                  </a:moveTo>
                  <a:lnTo>
                    <a:pt x="6" y="6"/>
                  </a:lnTo>
                  <a:lnTo>
                    <a:pt x="2" y="7"/>
                  </a:lnTo>
                  <a:lnTo>
                    <a:pt x="2" y="78"/>
                  </a:lnTo>
                  <a:lnTo>
                    <a:pt x="0" y="79"/>
                  </a:lnTo>
                  <a:lnTo>
                    <a:pt x="0" y="86"/>
                  </a:lnTo>
                  <a:lnTo>
                    <a:pt x="2" y="86"/>
                  </a:lnTo>
                  <a:lnTo>
                    <a:pt x="4" y="86"/>
                  </a:lnTo>
                  <a:lnTo>
                    <a:pt x="6" y="86"/>
                  </a:lnTo>
                  <a:lnTo>
                    <a:pt x="9" y="85"/>
                  </a:lnTo>
                  <a:lnTo>
                    <a:pt x="13" y="85"/>
                  </a:lnTo>
                  <a:lnTo>
                    <a:pt x="16" y="84"/>
                  </a:lnTo>
                  <a:lnTo>
                    <a:pt x="16" y="82"/>
                  </a:lnTo>
                  <a:lnTo>
                    <a:pt x="16" y="79"/>
                  </a:lnTo>
                  <a:lnTo>
                    <a:pt x="16" y="48"/>
                  </a:lnTo>
                  <a:lnTo>
                    <a:pt x="13" y="47"/>
                  </a:lnTo>
                  <a:lnTo>
                    <a:pt x="13" y="39"/>
                  </a:lnTo>
                  <a:lnTo>
                    <a:pt x="13" y="5"/>
                  </a:lnTo>
                  <a:lnTo>
                    <a:pt x="4" y="0"/>
                  </a:lnTo>
                </a:path>
              </a:pathLst>
            </a:custGeom>
            <a:solidFill>
              <a:srgbClr val="0000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gr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xfrm>
            <a:off x="468313" y="152400"/>
            <a:ext cx="5876925" cy="4406900"/>
          </a:xfrm>
          <a:ln cap="flat"/>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Default Ordering of Data</a:t>
            </a:r>
          </a:p>
          <a:p>
            <a:pPr lvl="1"/>
            <a:r>
              <a:rPr lang="en-US" smtClean="0"/>
              <a:t>The default sort order is ascending:</a:t>
            </a:r>
          </a:p>
          <a:p>
            <a:pPr lvl="2"/>
            <a:r>
              <a:rPr lang="en-US" smtClean="0"/>
              <a:t>Numeric values are displayed with the lowest values first—for example, 1</a:t>
            </a:r>
            <a:r>
              <a:rPr lang="en-US" smtClean="0">
                <a:latin typeface="Courier New" pitchFamily="49" charset="0"/>
              </a:rPr>
              <a:t>–</a:t>
            </a:r>
            <a:r>
              <a:rPr lang="en-US" smtClean="0"/>
              <a:t>999.</a:t>
            </a:r>
          </a:p>
          <a:p>
            <a:pPr lvl="2"/>
            <a:r>
              <a:rPr lang="en-US" smtClean="0"/>
              <a:t>Date values are displayed with the earliest value first—for example, 01-JAN-92 before </a:t>
            </a:r>
            <a:br>
              <a:rPr lang="en-US" smtClean="0"/>
            </a:br>
            <a:r>
              <a:rPr lang="en-US" smtClean="0"/>
              <a:t>01-JAN-95.</a:t>
            </a:r>
          </a:p>
          <a:p>
            <a:pPr lvl="2"/>
            <a:r>
              <a:rPr lang="en-US" smtClean="0"/>
              <a:t>Character values are displayed in alphabetical order—for example, A first and Z last.</a:t>
            </a:r>
          </a:p>
          <a:p>
            <a:pPr lvl="2"/>
            <a:r>
              <a:rPr lang="en-US" smtClean="0"/>
              <a:t>Null values are displayed last for ascending sequences and first for descending sequences.</a:t>
            </a:r>
          </a:p>
          <a:p>
            <a:r>
              <a:rPr lang="en-US" smtClean="0"/>
              <a:t>Reversing the Default Order</a:t>
            </a:r>
          </a:p>
          <a:p>
            <a:pPr lvl="1"/>
            <a:r>
              <a:rPr lang="en-US" smtClean="0"/>
              <a:t>To reverse the order in which rows are displayed, specify the keyword DESC after the column name in the ORDER BY clause. The slide example sorts the result by the most recently hired employee.</a:t>
            </a:r>
          </a:p>
          <a:p>
            <a:endParaRPr lang="en-US" b="0"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xfrm>
            <a:off x="468313" y="152400"/>
            <a:ext cx="5876925" cy="4406900"/>
          </a:xfrm>
          <a:ln cap="flat"/>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Sorting By Column Aliases</a:t>
            </a:r>
          </a:p>
          <a:p>
            <a:pPr lvl="1"/>
            <a:r>
              <a:rPr lang="en-US" smtClean="0"/>
              <a:t>You can use a column alias in the ORDER BY clause. The slide example sorts the data by annual salary.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xfrm>
            <a:off x="468313" y="152400"/>
            <a:ext cx="5876925" cy="4406900"/>
          </a:xfrm>
          <a:ln cap="flat"/>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Sorting by Multiple Columns</a:t>
            </a:r>
          </a:p>
          <a:p>
            <a:pPr lvl="1"/>
            <a:r>
              <a:rPr lang="en-US" smtClean="0"/>
              <a:t>You can sort query results by more than one column. The sort limit is the number of columns in the given table.</a:t>
            </a:r>
          </a:p>
          <a:p>
            <a:pPr lvl="1"/>
            <a:r>
              <a:rPr lang="en-US" smtClean="0"/>
              <a:t>In the ORDER BY clause, specify the columns, and separate the column names using commas. If you want to reverse the order of a column, specify DESC after its name. You can order by columns that are not included in the SELECT clause. </a:t>
            </a:r>
          </a:p>
          <a:p>
            <a:r>
              <a:rPr lang="en-US" smtClean="0"/>
              <a:t>Example</a:t>
            </a:r>
          </a:p>
          <a:p>
            <a:pPr lvl="1"/>
            <a:r>
              <a:rPr lang="en-US" smtClean="0"/>
              <a:t>Display name and salary of all employees. Order the result by department number and then descending order by salary.</a:t>
            </a:r>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r>
              <a:rPr lang="en-US" smtClean="0">
                <a:solidFill>
                  <a:schemeClr val="accent2"/>
                </a:solidFill>
              </a:rPr>
              <a:t>Class Management Note</a:t>
            </a:r>
          </a:p>
          <a:p>
            <a:pPr lvl="1"/>
            <a:r>
              <a:rPr lang="en-US" smtClean="0">
                <a:solidFill>
                  <a:schemeClr val="accent2"/>
                </a:solidFill>
              </a:rPr>
              <a:t>Show that the DEPTNO column is sorted in ascending order and the SAL column in descending order.</a:t>
            </a:r>
          </a:p>
        </p:txBody>
      </p:sp>
      <p:grpSp>
        <p:nvGrpSpPr>
          <p:cNvPr id="56324" name="Group 6"/>
          <p:cNvGrpSpPr>
            <a:grpSpLocks/>
          </p:cNvGrpSpPr>
          <p:nvPr/>
        </p:nvGrpSpPr>
        <p:grpSpPr bwMode="auto">
          <a:xfrm>
            <a:off x="611188" y="6554788"/>
            <a:ext cx="5622925" cy="703262"/>
            <a:chOff x="385" y="4129"/>
            <a:chExt cx="3542" cy="443"/>
          </a:xfrm>
        </p:grpSpPr>
        <p:sp>
          <p:nvSpPr>
            <p:cNvPr id="56325" name="Rectangle 4"/>
            <p:cNvSpPr>
              <a:spLocks noChangeArrowheads="1"/>
            </p:cNvSpPr>
            <p:nvPr/>
          </p:nvSpPr>
          <p:spPr bwMode="auto">
            <a:xfrm>
              <a:off x="385" y="4129"/>
              <a:ext cx="3542" cy="4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26" name="Rectangle 5"/>
            <p:cNvSpPr>
              <a:spLocks noChangeArrowheads="1"/>
            </p:cNvSpPr>
            <p:nvPr/>
          </p:nvSpPr>
          <p:spPr bwMode="auto">
            <a:xfrm>
              <a:off x="417" y="4146"/>
              <a:ext cx="2286"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defTabSz="422275" eaLnBrk="0" hangingPunct="0">
                <a:spcAft>
                  <a:spcPct val="24000"/>
                </a:spcAft>
              </a:pPr>
              <a:r>
                <a:rPr lang="en-US" sz="1100" b="1">
                  <a:latin typeface="Courier New" pitchFamily="49" charset="0"/>
                </a:rPr>
                <a:t>SQL&gt; 	SELECT	ename,  sal </a:t>
              </a:r>
            </a:p>
            <a:p>
              <a:pPr defTabSz="422275" eaLnBrk="0" hangingPunct="0">
                <a:spcAft>
                  <a:spcPct val="24000"/>
                </a:spcAft>
              </a:pPr>
              <a:r>
                <a:rPr lang="en-US" sz="1100" b="1">
                  <a:latin typeface="Courier New" pitchFamily="49" charset="0"/>
                </a:rPr>
                <a:t>  2	FROM 		emp</a:t>
              </a:r>
            </a:p>
            <a:p>
              <a:pPr defTabSz="422275" eaLnBrk="0" hangingPunct="0">
                <a:spcAft>
                  <a:spcPct val="24000"/>
                </a:spcAft>
              </a:pPr>
              <a:r>
                <a:rPr lang="en-US" sz="1100" b="1">
                  <a:latin typeface="Courier New" pitchFamily="49" charset="0"/>
                </a:rPr>
                <a:t>  3	ORDER BY	deptno, sal DESC;</a:t>
              </a:r>
            </a:p>
          </p:txBody>
        </p:sp>
      </p:gr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pPr>
            <a:r>
              <a:rPr lang="en-US" smtClean="0"/>
              <a:t>Summary</a:t>
            </a:r>
          </a:p>
          <a:p>
            <a:pPr lvl="1">
              <a:tabLst/>
            </a:pPr>
            <a:r>
              <a:rPr lang="en-US" smtClean="0"/>
              <a:t>In this lesson, you have learned about restricting and sorting rows returned by the SELECT statement. You have also learned how to implement various operators. </a:t>
            </a:r>
          </a:p>
        </p:txBody>
      </p:sp>
      <p:sp>
        <p:nvSpPr>
          <p:cNvPr id="57347" name="Rectangle 3"/>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xfrm>
            <a:off x="471488" y="195263"/>
            <a:ext cx="5895975" cy="4421187"/>
          </a:xfrm>
          <a:ln cap="flat"/>
        </p:spPr>
      </p:sp>
      <p:sp>
        <p:nvSpPr>
          <p:cNvPr id="58371" name="Rectangle 3"/>
          <p:cNvSpPr>
            <a:spLocks noGrp="1" noChangeArrowheads="1"/>
          </p:cNvSpPr>
          <p:nvPr>
            <p:ph type="body" idx="1"/>
          </p:nvPr>
        </p:nvSpPr>
        <p:spPr>
          <a:xfrm>
            <a:off x="444500" y="4716463"/>
            <a:ext cx="5932488"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06400">
              <a:tabLst>
                <a:tab pos="460375" algn="l"/>
              </a:tabLst>
            </a:pPr>
            <a:r>
              <a:rPr lang="en-US" smtClean="0"/>
              <a:t>Practice Overview</a:t>
            </a:r>
          </a:p>
          <a:p>
            <a:pPr marL="115888" lvl="1" defTabSz="406400">
              <a:tabLst>
                <a:tab pos="460375" algn="l"/>
              </a:tabLst>
            </a:pPr>
            <a:r>
              <a:rPr lang="en-US" smtClean="0"/>
              <a:t>This practice gives you a variety of exercises using the WHERE clause and the ORDER BY clause.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xfrm>
            <a:off x="468313" y="152400"/>
            <a:ext cx="5876925" cy="4406900"/>
          </a:xfrm>
          <a:ln cap="flat"/>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Limiting Rows Using a Selection</a:t>
            </a:r>
          </a:p>
          <a:p>
            <a:pPr lvl="1"/>
            <a:r>
              <a:rPr lang="en-US" smtClean="0">
                <a:solidFill>
                  <a:srgbClr val="000000"/>
                </a:solidFill>
              </a:rPr>
              <a:t>In the example on the slide, assume that you want to display all the employees in department 10. The highlighted set of rows with a value of 10 in DEPTNO column are the only ones returned. This method of restriction is the basis of the WHERE clause in SQL.</a:t>
            </a:r>
          </a:p>
          <a:p>
            <a:endParaRPr lang="en-US" smtClean="0">
              <a:solidFill>
                <a:schemeClr val="accent1"/>
              </a:solidFill>
            </a:endParaRPr>
          </a:p>
          <a:p>
            <a:endParaRPr lang="en-US" smtClean="0">
              <a:solidFill>
                <a:schemeClr val="accent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xfrm>
            <a:off x="468313" y="152400"/>
            <a:ext cx="5876925" cy="4406900"/>
          </a:xfrm>
          <a:ln cap="flat"/>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Limiting Rows Selected</a:t>
            </a:r>
          </a:p>
          <a:p>
            <a:pPr lvl="1"/>
            <a:r>
              <a:rPr lang="en-US" smtClean="0"/>
              <a:t>You can restrict the rows returned from the query by using the </a:t>
            </a:r>
            <a:r>
              <a:rPr lang="en-US" smtClean="0">
                <a:solidFill>
                  <a:srgbClr val="FC0128"/>
                </a:solidFill>
              </a:rPr>
              <a:t>WHERE </a:t>
            </a:r>
            <a:r>
              <a:rPr lang="en-US" smtClean="0"/>
              <a:t>clause. A WHERE clause contains a condition that must be met, and it directly follows the FROM clause.</a:t>
            </a:r>
          </a:p>
          <a:p>
            <a:pPr lvl="1"/>
            <a:r>
              <a:rPr lang="en-US" smtClean="0">
                <a:solidFill>
                  <a:srgbClr val="000000"/>
                </a:solidFill>
              </a:rPr>
              <a:t>In the syntax:</a:t>
            </a:r>
          </a:p>
          <a:p>
            <a:r>
              <a:rPr lang="en-US" b="0" smtClean="0">
                <a:latin typeface="Times New Roman" pitchFamily="18" charset="0"/>
              </a:rPr>
              <a:t>	WHERE</a:t>
            </a:r>
            <a:r>
              <a:rPr lang="en-US" smtClean="0">
                <a:latin typeface="Times New Roman" pitchFamily="18" charset="0"/>
              </a:rPr>
              <a:t>		</a:t>
            </a:r>
            <a:r>
              <a:rPr lang="en-US" b="0" smtClean="0">
                <a:latin typeface="Times New Roman" pitchFamily="18" charset="0"/>
              </a:rPr>
              <a:t>restricts the query to rows that meet a condition</a:t>
            </a:r>
            <a:r>
              <a:rPr lang="en-US" smtClean="0">
                <a:latin typeface="Times New Roman" pitchFamily="18" charset="0"/>
              </a:rPr>
              <a:t>	</a:t>
            </a:r>
          </a:p>
          <a:p>
            <a:r>
              <a:rPr lang="en-US" b="0" i="1" smtClean="0">
                <a:latin typeface="Times New Roman" pitchFamily="18" charset="0"/>
              </a:rPr>
              <a:t>	condition	</a:t>
            </a:r>
            <a:r>
              <a:rPr lang="en-US" smtClean="0">
                <a:latin typeface="Times New Roman" pitchFamily="18" charset="0"/>
              </a:rPr>
              <a:t>	</a:t>
            </a:r>
            <a:r>
              <a:rPr lang="en-US" b="0" smtClean="0">
                <a:latin typeface="Times New Roman" pitchFamily="18" charset="0"/>
              </a:rPr>
              <a:t>is composed of column names, expressions, constants, and a comparison 				operator</a:t>
            </a:r>
            <a:r>
              <a:rPr lang="en-US" smtClean="0">
                <a:latin typeface="Times New Roman" pitchFamily="18" charset="0"/>
              </a:rPr>
              <a:t>	</a:t>
            </a:r>
          </a:p>
          <a:p>
            <a:pPr lvl="1"/>
            <a:r>
              <a:rPr lang="en-US" smtClean="0">
                <a:solidFill>
                  <a:srgbClr val="000000"/>
                </a:solidFill>
              </a:rPr>
              <a:t>The WHERE clause can compare values in columns, literal values, arithmetic expressions, or functions. The WHERE clause consists of three elements:</a:t>
            </a:r>
          </a:p>
          <a:p>
            <a:pPr lvl="2"/>
            <a:r>
              <a:rPr lang="en-US" smtClean="0">
                <a:solidFill>
                  <a:srgbClr val="000000"/>
                </a:solidFill>
              </a:rPr>
              <a:t>Column name</a:t>
            </a:r>
          </a:p>
          <a:p>
            <a:pPr lvl="2"/>
            <a:r>
              <a:rPr lang="en-US" smtClean="0">
                <a:solidFill>
                  <a:srgbClr val="000000"/>
                </a:solidFill>
              </a:rPr>
              <a:t>Comparison operator</a:t>
            </a:r>
          </a:p>
          <a:p>
            <a:pPr lvl="2"/>
            <a:r>
              <a:rPr lang="en-US" smtClean="0">
                <a:solidFill>
                  <a:srgbClr val="000000"/>
                </a:solidFill>
              </a:rPr>
              <a:t>Column name, constant, or list of values</a:t>
            </a:r>
            <a:endParaRPr lang="en-US" smtClean="0">
              <a:solidFill>
                <a:schemeClr val="accent1"/>
              </a:solidFill>
            </a:endParaRPr>
          </a:p>
          <a:p>
            <a:endParaRPr lang="en-US" smtClean="0">
              <a:solidFill>
                <a:schemeClr val="accent1"/>
              </a:solidFill>
            </a:endParaRPr>
          </a:p>
          <a:p>
            <a:endParaRPr lang="en-US" smtClean="0">
              <a:solidFill>
                <a:schemeClr val="accent1"/>
              </a:solidFill>
            </a:endParaRPr>
          </a:p>
          <a:p>
            <a:pPr lvl="2">
              <a:buFontTx/>
              <a:buNone/>
            </a:pPr>
            <a:endParaRPr lang="en-US" smtClean="0"/>
          </a:p>
          <a:p>
            <a:endParaRPr lang="en-US" b="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a:xfrm>
            <a:off x="468313" y="152400"/>
            <a:ext cx="5876925" cy="4406900"/>
          </a:xfrm>
          <a:ln cap="flat"/>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solidFill>
                  <a:srgbClr val="000000"/>
                </a:solidFill>
              </a:rPr>
              <a:t>Using the WHERE clause</a:t>
            </a:r>
            <a:endParaRPr lang="en-US" smtClean="0"/>
          </a:p>
          <a:p>
            <a:pPr lvl="1"/>
            <a:r>
              <a:rPr lang="en-US" smtClean="0">
                <a:solidFill>
                  <a:srgbClr val="000000"/>
                </a:solidFill>
              </a:rPr>
              <a:t>In the example, the SELECT statement retrieves the name, job title, and department number of all employees whose job title is CLERK. </a:t>
            </a:r>
          </a:p>
          <a:p>
            <a:pPr lvl="1"/>
            <a:r>
              <a:rPr lang="en-US" smtClean="0">
                <a:solidFill>
                  <a:srgbClr val="000000"/>
                </a:solidFill>
              </a:rPr>
              <a:t>Note that the job title CLERK has been specified in uppercase to ensure that the match is made with the job column in the EMP table. Character strings are case sensitive.</a:t>
            </a: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r>
              <a:rPr lang="en-US" smtClean="0">
                <a:solidFill>
                  <a:schemeClr val="accent2"/>
                </a:solidFill>
              </a:rPr>
              <a:t>Class Management Note </a:t>
            </a:r>
          </a:p>
          <a:p>
            <a:pPr lvl="1"/>
            <a:r>
              <a:rPr lang="en-US" smtClean="0">
                <a:solidFill>
                  <a:schemeClr val="accent2"/>
                </a:solidFill>
              </a:rPr>
              <a:t>Snippet: “Processing a Query”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pPr>
            <a:r>
              <a:rPr lang="en-US" smtClean="0"/>
              <a:t>Character Strings and Dates</a:t>
            </a:r>
          </a:p>
          <a:p>
            <a:pPr lvl="1">
              <a:tabLst/>
            </a:pPr>
            <a:r>
              <a:rPr lang="en-US" smtClean="0"/>
              <a:t>Character strings and dates in the WHERE clause must be enclosed in single quotation marks (</a:t>
            </a:r>
            <a:r>
              <a:rPr lang="en-US" smtClean="0">
                <a:latin typeface="Courier New" pitchFamily="49" charset="0"/>
              </a:rPr>
              <a:t>''</a:t>
            </a:r>
            <a:r>
              <a:rPr lang="en-US" smtClean="0"/>
              <a:t>). Number constants, however, should not.</a:t>
            </a:r>
            <a:endParaRPr lang="en-US" b="1" smtClean="0"/>
          </a:p>
          <a:p>
            <a:pPr lvl="1">
              <a:tabLst/>
            </a:pPr>
            <a:r>
              <a:rPr lang="en-US" smtClean="0">
                <a:solidFill>
                  <a:srgbClr val="000000"/>
                </a:solidFill>
              </a:rPr>
              <a:t>All character searches are case sensitive. In the following example, no rows are returned because the EMP table stores all the data in uppercase:</a:t>
            </a:r>
          </a:p>
          <a:p>
            <a:pPr lvl="1">
              <a:spcBef>
                <a:spcPct val="65000"/>
              </a:spcBef>
              <a:tabLst/>
            </a:pPr>
            <a:r>
              <a:rPr lang="en-US" b="1" smtClean="0">
                <a:solidFill>
                  <a:srgbClr val="000000"/>
                </a:solidFill>
                <a:latin typeface="Courier New" pitchFamily="49" charset="0"/>
              </a:rPr>
              <a:t> SQL&gt; SELECT ename, empno, job, deptno</a:t>
            </a:r>
          </a:p>
          <a:p>
            <a:pPr lvl="1">
              <a:spcBef>
                <a:spcPct val="0"/>
              </a:spcBef>
              <a:tabLst/>
            </a:pPr>
            <a:r>
              <a:rPr lang="en-US" b="1" smtClean="0">
                <a:solidFill>
                  <a:srgbClr val="000000"/>
                </a:solidFill>
                <a:latin typeface="Courier New" pitchFamily="49" charset="0"/>
              </a:rPr>
              <a:t>   2  FROM   emp</a:t>
            </a:r>
          </a:p>
          <a:p>
            <a:pPr lvl="1">
              <a:spcBef>
                <a:spcPct val="0"/>
              </a:spcBef>
              <a:tabLst/>
            </a:pPr>
            <a:r>
              <a:rPr lang="en-US" b="1" smtClean="0">
                <a:solidFill>
                  <a:srgbClr val="000000"/>
                </a:solidFill>
                <a:latin typeface="Courier New" pitchFamily="49" charset="0"/>
              </a:rPr>
              <a:t>   3  WHERE  job=</a:t>
            </a:r>
            <a:r>
              <a:rPr lang="en-US" b="1" smtClean="0">
                <a:latin typeface="Courier New" pitchFamily="49" charset="0"/>
              </a:rPr>
              <a:t>'</a:t>
            </a:r>
            <a:r>
              <a:rPr lang="en-US" b="1" smtClean="0">
                <a:solidFill>
                  <a:srgbClr val="000000"/>
                </a:solidFill>
                <a:latin typeface="Courier New" pitchFamily="49" charset="0"/>
              </a:rPr>
              <a:t>clerk</a:t>
            </a:r>
            <a:r>
              <a:rPr lang="en-US" b="1" smtClean="0">
                <a:latin typeface="Courier New" pitchFamily="49" charset="0"/>
              </a:rPr>
              <a:t>'</a:t>
            </a:r>
            <a:r>
              <a:rPr lang="en-US" b="1" smtClean="0">
                <a:solidFill>
                  <a:srgbClr val="000000"/>
                </a:solidFill>
                <a:latin typeface="Courier New" pitchFamily="49" charset="0"/>
              </a:rPr>
              <a:t>;</a:t>
            </a:r>
          </a:p>
          <a:p>
            <a:pPr lvl="1">
              <a:spcBef>
                <a:spcPct val="65000"/>
              </a:spcBef>
              <a:tabLst/>
            </a:pPr>
            <a:r>
              <a:rPr lang="en-US" smtClean="0">
                <a:solidFill>
                  <a:srgbClr val="000000"/>
                </a:solidFill>
              </a:rPr>
              <a:t>Oracle stores dates in an internal numeric format, representing the century, year, month, day, hours, minutes, and seconds. The default date display is DD-MON-YY. </a:t>
            </a:r>
          </a:p>
          <a:p>
            <a:pPr lvl="1">
              <a:tabLst/>
            </a:pPr>
            <a:r>
              <a:rPr lang="en-US" b="1" smtClean="0">
                <a:solidFill>
                  <a:srgbClr val="000000"/>
                </a:solidFill>
              </a:rPr>
              <a:t>Note:</a:t>
            </a:r>
            <a:r>
              <a:rPr lang="en-US" smtClean="0">
                <a:solidFill>
                  <a:srgbClr val="000000"/>
                </a:solidFill>
              </a:rPr>
              <a:t> Changing default date format will be covered in Lesson 3.</a:t>
            </a:r>
          </a:p>
          <a:p>
            <a:pPr lvl="1">
              <a:tabLst/>
            </a:pPr>
            <a:r>
              <a:rPr lang="en-US" smtClean="0">
                <a:solidFill>
                  <a:srgbClr val="000000"/>
                </a:solidFill>
              </a:rPr>
              <a:t>Number values are not enclosed within quotation marks.</a:t>
            </a:r>
          </a:p>
          <a:p>
            <a:pPr lvl="1">
              <a:tabLst/>
            </a:pPr>
            <a:endParaRPr lang="en-US" smtClean="0">
              <a:solidFill>
                <a:srgbClr val="000000"/>
              </a:solidFill>
            </a:endParaRPr>
          </a:p>
          <a:p>
            <a:pPr lvl="1">
              <a:tabLst/>
            </a:pPr>
            <a:endParaRPr lang="en-US" smtClean="0">
              <a:solidFill>
                <a:srgbClr val="000000"/>
              </a:solidFill>
            </a:endParaRPr>
          </a:p>
          <a:p>
            <a:pPr lvl="1">
              <a:tabLst/>
            </a:pPr>
            <a:endParaRPr lang="en-US" smtClean="0">
              <a:solidFill>
                <a:srgbClr val="000000"/>
              </a:solidFill>
            </a:endParaRPr>
          </a:p>
          <a:p>
            <a:pPr>
              <a:tabLst/>
            </a:pPr>
            <a:r>
              <a:rPr lang="en-US" smtClean="0">
                <a:solidFill>
                  <a:schemeClr val="accent2"/>
                </a:solidFill>
              </a:rPr>
              <a:t>Class Management Note </a:t>
            </a:r>
          </a:p>
          <a:p>
            <a:pPr lvl="1">
              <a:tabLst/>
            </a:pPr>
            <a:r>
              <a:rPr lang="en-US" smtClean="0">
                <a:solidFill>
                  <a:schemeClr val="accent2"/>
                </a:solidFill>
              </a:rPr>
              <a:t>Some students may ask how to override the case sensitivity. Later in the course, we will cover the use of single-row functions such as UPPER and LOWER to override the case sensitivity.</a:t>
            </a:r>
            <a:r>
              <a:rPr lang="en-US" smtClean="0"/>
              <a:t> </a:t>
            </a:r>
          </a:p>
        </p:txBody>
      </p:sp>
      <p:sp>
        <p:nvSpPr>
          <p:cNvPr id="40963" name="Rectangle 3"/>
          <p:cNvSpPr>
            <a:spLocks noChangeArrowheads="1" noTextEdit="1"/>
          </p:cNvSpPr>
          <p:nvPr>
            <p:ph type="sldImg"/>
          </p:nvPr>
        </p:nvSpPr>
        <p:spPr>
          <a:xfrm>
            <a:off x="468313" y="152400"/>
            <a:ext cx="5876925" cy="4406900"/>
          </a:xfrm>
          <a:ln cap="flat"/>
        </p:spPr>
      </p:sp>
      <p:sp>
        <p:nvSpPr>
          <p:cNvPr id="40964" name="Rectangle 4"/>
          <p:cNvSpPr>
            <a:spLocks noChangeArrowheads="1"/>
          </p:cNvSpPr>
          <p:nvPr/>
        </p:nvSpPr>
        <p:spPr bwMode="auto">
          <a:xfrm>
            <a:off x="628650" y="5794375"/>
            <a:ext cx="5548313" cy="614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3860800" y="0"/>
            <a:ext cx="2959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1987" name="Rectangle 3"/>
          <p:cNvSpPr>
            <a:spLocks noChangeArrowheads="1"/>
          </p:cNvSpPr>
          <p:nvPr/>
        </p:nvSpPr>
        <p:spPr bwMode="auto">
          <a:xfrm>
            <a:off x="-3175" y="0"/>
            <a:ext cx="29559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1988"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406400" algn="l"/>
              </a:tabLst>
            </a:pPr>
            <a:r>
              <a:rPr lang="en-US" smtClean="0"/>
              <a:t>Comparison Operators</a:t>
            </a:r>
          </a:p>
          <a:p>
            <a:pPr lvl="1">
              <a:tabLst>
                <a:tab pos="406400" algn="l"/>
              </a:tabLst>
            </a:pPr>
            <a:r>
              <a:rPr lang="en-US" smtClean="0"/>
              <a:t>Comparison operators are used in conditions that compare one expression to another. They are used in the WHERE clause in the following format:</a:t>
            </a:r>
          </a:p>
          <a:p>
            <a:pPr lvl="1">
              <a:tabLst>
                <a:tab pos="406400" algn="l"/>
              </a:tabLst>
            </a:pPr>
            <a:r>
              <a:rPr lang="en-US" b="1" smtClean="0"/>
              <a:t>Syntax</a:t>
            </a:r>
            <a:r>
              <a:rPr lang="en-US" smtClean="0"/>
              <a:t> </a:t>
            </a:r>
          </a:p>
          <a:p>
            <a:pPr>
              <a:lnSpc>
                <a:spcPct val="95000"/>
              </a:lnSpc>
              <a:tabLst>
                <a:tab pos="406400" algn="l"/>
              </a:tabLst>
            </a:pPr>
            <a:endParaRPr lang="en-US" sz="400" smtClean="0"/>
          </a:p>
          <a:p>
            <a:pPr lvl="1">
              <a:lnSpc>
                <a:spcPct val="95000"/>
              </a:lnSpc>
              <a:tabLst>
                <a:tab pos="406400" algn="l"/>
              </a:tabLst>
            </a:pPr>
            <a:r>
              <a:rPr lang="en-US" b="1" smtClean="0">
                <a:latin typeface="Courier New" pitchFamily="49" charset="0"/>
              </a:rPr>
              <a:t> 	… WHERE </a:t>
            </a:r>
            <a:r>
              <a:rPr lang="en-US" b="1" i="1" smtClean="0">
                <a:latin typeface="Courier New" pitchFamily="49" charset="0"/>
              </a:rPr>
              <a:t>expr operator value</a:t>
            </a:r>
          </a:p>
          <a:p>
            <a:pPr lvl="1">
              <a:lnSpc>
                <a:spcPct val="95000"/>
              </a:lnSpc>
              <a:tabLst>
                <a:tab pos="406400" algn="l"/>
              </a:tabLst>
            </a:pPr>
            <a:endParaRPr lang="en-US" sz="500" b="1" i="1" smtClean="0">
              <a:latin typeface="Courier New" pitchFamily="49" charset="0"/>
            </a:endParaRPr>
          </a:p>
          <a:p>
            <a:pPr lvl="1">
              <a:tabLst>
                <a:tab pos="406400" algn="l"/>
              </a:tabLst>
            </a:pPr>
            <a:r>
              <a:rPr lang="en-US" b="1" smtClean="0"/>
              <a:t>Examples</a:t>
            </a:r>
            <a:endParaRPr lang="en-US" smtClean="0"/>
          </a:p>
          <a:p>
            <a:pPr>
              <a:lnSpc>
                <a:spcPct val="80000"/>
              </a:lnSpc>
              <a:spcBef>
                <a:spcPct val="0"/>
              </a:spcBef>
              <a:tabLst>
                <a:tab pos="406400" algn="l"/>
              </a:tabLst>
            </a:pPr>
            <a:endParaRPr lang="en-US" sz="400" i="1" smtClean="0"/>
          </a:p>
          <a:p>
            <a:pPr lvl="1">
              <a:tabLst>
                <a:tab pos="406400" algn="l"/>
              </a:tabLst>
            </a:pPr>
            <a:r>
              <a:rPr lang="en-US" b="1" smtClean="0">
                <a:latin typeface="Courier New" pitchFamily="49" charset="0"/>
              </a:rPr>
              <a:t>	… WHERE hiredate='01-JAN-95'</a:t>
            </a:r>
          </a:p>
          <a:p>
            <a:pPr lvl="1">
              <a:tabLst>
                <a:tab pos="406400" algn="l"/>
              </a:tabLst>
            </a:pPr>
            <a:r>
              <a:rPr lang="en-US" b="1" smtClean="0">
                <a:latin typeface="Courier New" pitchFamily="49" charset="0"/>
              </a:rPr>
              <a:t>	… WHERE sal&gt;=1500</a:t>
            </a:r>
          </a:p>
          <a:p>
            <a:pPr lvl="1">
              <a:tabLst>
                <a:tab pos="406400" algn="l"/>
              </a:tabLst>
            </a:pPr>
            <a:r>
              <a:rPr lang="en-US" b="1" smtClean="0">
                <a:latin typeface="Courier New" pitchFamily="49" charset="0"/>
              </a:rPr>
              <a:t>	… WHERE ename='SMITH'</a:t>
            </a:r>
          </a:p>
          <a:p>
            <a:pPr lvl="1">
              <a:tabLst>
                <a:tab pos="406400" algn="l"/>
              </a:tabLst>
            </a:pPr>
            <a:endParaRPr lang="en-US" b="1" smtClean="0">
              <a:latin typeface="Courier New" pitchFamily="49" charset="0"/>
            </a:endParaRPr>
          </a:p>
          <a:p>
            <a:pPr lvl="1">
              <a:tabLst>
                <a:tab pos="406400" algn="l"/>
              </a:tabLst>
            </a:pPr>
            <a:endParaRPr lang="en-US" smtClean="0"/>
          </a:p>
          <a:p>
            <a:pPr lvl="1">
              <a:tabLst>
                <a:tab pos="406400" algn="l"/>
              </a:tabLst>
            </a:pPr>
            <a:endParaRPr lang="en-US" smtClean="0"/>
          </a:p>
          <a:p>
            <a:pPr lvl="1">
              <a:tabLst>
                <a:tab pos="406400" algn="l"/>
              </a:tabLst>
            </a:pPr>
            <a:endParaRPr lang="en-US" smtClean="0"/>
          </a:p>
          <a:p>
            <a:pPr lvl="1">
              <a:tabLst>
                <a:tab pos="406400" algn="l"/>
              </a:tabLst>
            </a:pPr>
            <a:endParaRPr lang="en-US" smtClean="0"/>
          </a:p>
          <a:p>
            <a:pPr>
              <a:tabLst>
                <a:tab pos="406400" algn="l"/>
              </a:tabLst>
            </a:pPr>
            <a:r>
              <a:rPr lang="en-US" smtClean="0">
                <a:solidFill>
                  <a:schemeClr val="accent2"/>
                </a:solidFill>
              </a:rPr>
              <a:t>Class Management Note</a:t>
            </a:r>
          </a:p>
          <a:p>
            <a:pPr lvl="1">
              <a:tabLst>
                <a:tab pos="406400" algn="l"/>
              </a:tabLst>
            </a:pPr>
            <a:r>
              <a:rPr lang="en-US" smtClean="0">
                <a:solidFill>
                  <a:schemeClr val="accent2"/>
                </a:solidFill>
              </a:rPr>
              <a:t>Remind students that the </a:t>
            </a:r>
            <a:r>
              <a:rPr lang="en-US" i="1" smtClean="0">
                <a:solidFill>
                  <a:schemeClr val="accent2"/>
                </a:solidFill>
              </a:rPr>
              <a:t>expr </a:t>
            </a:r>
            <a:r>
              <a:rPr lang="en-US" smtClean="0">
                <a:solidFill>
                  <a:schemeClr val="accent2"/>
                </a:solidFill>
              </a:rPr>
              <a:t>cannot be an alias.</a:t>
            </a:r>
            <a:endParaRPr lang="en-US" i="1" smtClean="0">
              <a:solidFill>
                <a:schemeClr val="accent2"/>
              </a:solidFill>
            </a:endParaRPr>
          </a:p>
          <a:p>
            <a:pPr>
              <a:tabLst>
                <a:tab pos="406400" algn="l"/>
              </a:tabLst>
            </a:pPr>
            <a:endParaRPr lang="en-US" b="0" i="1" smtClean="0">
              <a:solidFill>
                <a:schemeClr val="accent2"/>
              </a:solidFill>
              <a:latin typeface="Times New Roman" pitchFamily="18" charset="0"/>
            </a:endParaRPr>
          </a:p>
        </p:txBody>
      </p:sp>
      <p:sp>
        <p:nvSpPr>
          <p:cNvPr id="41989" name="Rectangle 5"/>
          <p:cNvSpPr>
            <a:spLocks noChangeArrowheads="1" noTextEdit="1"/>
          </p:cNvSpPr>
          <p:nvPr>
            <p:ph type="sldImg"/>
          </p:nvPr>
        </p:nvSpPr>
        <p:spPr>
          <a:xfrm>
            <a:off x="468313" y="152400"/>
            <a:ext cx="5876925" cy="4406900"/>
          </a:xfrm>
          <a:ln cap="flat"/>
        </p:spPr>
      </p:sp>
      <p:sp>
        <p:nvSpPr>
          <p:cNvPr id="41990" name="Rectangle 6"/>
          <p:cNvSpPr>
            <a:spLocks noChangeArrowheads="1"/>
          </p:cNvSpPr>
          <p:nvPr/>
        </p:nvSpPr>
        <p:spPr bwMode="auto">
          <a:xfrm>
            <a:off x="617538" y="5654675"/>
            <a:ext cx="5629275" cy="261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91" name="Rectangle 7"/>
          <p:cNvSpPr>
            <a:spLocks noChangeArrowheads="1"/>
          </p:cNvSpPr>
          <p:nvPr/>
        </p:nvSpPr>
        <p:spPr bwMode="auto">
          <a:xfrm>
            <a:off x="614363" y="6218238"/>
            <a:ext cx="5629275" cy="7381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xfrm>
            <a:off x="468313" y="152400"/>
            <a:ext cx="5876925" cy="4406900"/>
          </a:xfrm>
          <a:ln cap="flat"/>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Using the Comparison Operators</a:t>
            </a:r>
          </a:p>
          <a:p>
            <a:pPr lvl="1"/>
            <a:r>
              <a:rPr lang="en-US" smtClean="0">
                <a:solidFill>
                  <a:srgbClr val="000000"/>
                </a:solidFill>
              </a:rPr>
              <a:t>In the example, the SELECT statement retrieves name, salary, and commission from the EMP table, where the employee salary is less than or equal to the commission amount. Note that there is no explicit value supplied to the WHERE clause. The two values being compared are taken from the SAL and COMM columns in the EMP table.</a:t>
            </a: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pPr lvl="1"/>
            <a:endParaRPr lang="en-US" smtClean="0">
              <a:solidFill>
                <a:srgbClr val="000000"/>
              </a:solidFill>
            </a:endParaRPr>
          </a:p>
          <a:p>
            <a:r>
              <a:rPr lang="en-US" smtClean="0">
                <a:solidFill>
                  <a:schemeClr val="accent2"/>
                </a:solidFill>
              </a:rPr>
              <a:t>Class Management Note</a:t>
            </a:r>
          </a:p>
          <a:p>
            <a:pPr lvl="1"/>
            <a:r>
              <a:rPr lang="en-US" smtClean="0">
                <a:solidFill>
                  <a:schemeClr val="accent2"/>
                </a:solidFill>
              </a:rPr>
              <a:t>Rows that have a null value in the COMM column result in a null value for the comparison expression and are effectively not part of the result.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xfrm>
            <a:off x="468313" y="152400"/>
            <a:ext cx="5876925" cy="4406900"/>
          </a:xfrm>
          <a:ln cap="flat"/>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a:p>
          </p:txBody>
        </p:sp>
        <p:sp>
          <p:nvSpPr>
            <p:cNvPr id="6"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a:p>
          </p:txBody>
        </p:sp>
        <p:sp>
          <p:nvSpPr>
            <p:cNvPr id="7"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US"/>
            </a:p>
          </p:txBody>
        </p:sp>
      </p:grpSp>
      <p:sp>
        <p:nvSpPr>
          <p:cNvPr id="71687"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7168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smtClean="0"/>
            </a:lvl1pPr>
          </a:lstStyle>
          <a:p>
            <a:pPr>
              <a:defRPr/>
            </a:pPr>
            <a:endParaRPr lang="en-US"/>
          </a:p>
        </p:txBody>
      </p:sp>
      <p:sp>
        <p:nvSpPr>
          <p:cNvPr id="10" name="Rectangle 10"/>
          <p:cNvSpPr>
            <a:spLocks noGrp="1" noChangeArrowheads="1"/>
          </p:cNvSpPr>
          <p:nvPr>
            <p:ph type="ftr" sz="quarter" idx="11"/>
          </p:nvPr>
        </p:nvSpPr>
        <p:spPr/>
        <p:txBody>
          <a:bodyPr/>
          <a:lstStyle>
            <a:lvl1pPr>
              <a:defRPr smtClean="0"/>
            </a:lvl1pPr>
          </a:lstStyle>
          <a:p>
            <a:pPr>
              <a:defRPr/>
            </a:pPr>
            <a:endParaRPr lang="en-US"/>
          </a:p>
        </p:txBody>
      </p:sp>
      <p:sp>
        <p:nvSpPr>
          <p:cNvPr id="11" name="Rectangle 11"/>
          <p:cNvSpPr>
            <a:spLocks noGrp="1" noChangeArrowheads="1"/>
          </p:cNvSpPr>
          <p:nvPr>
            <p:ph type="sldNum" sz="quarter" idx="12"/>
          </p:nvPr>
        </p:nvSpPr>
        <p:spPr/>
        <p:txBody>
          <a:bodyPr/>
          <a:lstStyle>
            <a:lvl1pPr>
              <a:defRPr smtClean="0"/>
            </a:lvl1pPr>
          </a:lstStyle>
          <a:p>
            <a:pPr>
              <a:defRPr/>
            </a:pPr>
            <a:fld id="{8FC4CEFD-8C19-4FE6-915E-B396716554D0}" type="slidenum">
              <a:rPr lang="en-US"/>
              <a:pPr>
                <a:defRPr/>
              </a:pPr>
              <a:t>‹#›</a:t>
            </a:fld>
            <a:endParaRPr lang="en-US"/>
          </a:p>
        </p:txBody>
      </p:sp>
    </p:spTree>
    <p:extLst>
      <p:ext uri="{BB962C8B-B14F-4D97-AF65-F5344CB8AC3E}">
        <p14:creationId xmlns:p14="http://schemas.microsoft.com/office/powerpoint/2010/main" val="237274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D40F600-0E4E-4061-9336-CA0CF1FE2F17}" type="slidenum">
              <a:rPr lang="en-US"/>
              <a:pPr>
                <a:defRPr/>
              </a:pPr>
              <a:t>‹#›</a:t>
            </a:fld>
            <a:endParaRPr lang="en-US"/>
          </a:p>
        </p:txBody>
      </p:sp>
    </p:spTree>
    <p:extLst>
      <p:ext uri="{BB962C8B-B14F-4D97-AF65-F5344CB8AC3E}">
        <p14:creationId xmlns:p14="http://schemas.microsoft.com/office/powerpoint/2010/main" val="172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E919541-77BE-4A02-BC5F-E62C58C171B3}" type="slidenum">
              <a:rPr lang="en-US"/>
              <a:pPr>
                <a:defRPr/>
              </a:pPr>
              <a:t>‹#›</a:t>
            </a:fld>
            <a:endParaRPr lang="en-US"/>
          </a:p>
        </p:txBody>
      </p:sp>
    </p:spTree>
    <p:extLst>
      <p:ext uri="{BB962C8B-B14F-4D97-AF65-F5344CB8AC3E}">
        <p14:creationId xmlns:p14="http://schemas.microsoft.com/office/powerpoint/2010/main" val="345810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7A78DCC-03B8-428B-92D7-FEBDAE5608C5}" type="slidenum">
              <a:rPr lang="en-US"/>
              <a:pPr>
                <a:defRPr/>
              </a:pPr>
              <a:t>‹#›</a:t>
            </a:fld>
            <a:endParaRPr lang="en-US"/>
          </a:p>
        </p:txBody>
      </p:sp>
    </p:spTree>
    <p:extLst>
      <p:ext uri="{BB962C8B-B14F-4D97-AF65-F5344CB8AC3E}">
        <p14:creationId xmlns:p14="http://schemas.microsoft.com/office/powerpoint/2010/main" val="4017810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6C3A829C-BA6D-4C7C-9056-8520974FC841}" type="slidenum">
              <a:rPr lang="en-US"/>
              <a:pPr>
                <a:defRPr/>
              </a:pPr>
              <a:t>‹#›</a:t>
            </a:fld>
            <a:endParaRPr lang="en-US"/>
          </a:p>
        </p:txBody>
      </p:sp>
    </p:spTree>
    <p:extLst>
      <p:ext uri="{BB962C8B-B14F-4D97-AF65-F5344CB8AC3E}">
        <p14:creationId xmlns:p14="http://schemas.microsoft.com/office/powerpoint/2010/main" val="400037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6776AA7-AAF5-429F-B95C-FAE8C42ABBD3}" type="slidenum">
              <a:rPr lang="en-US"/>
              <a:pPr>
                <a:defRPr/>
              </a:pPr>
              <a:t>‹#›</a:t>
            </a:fld>
            <a:endParaRPr lang="en-US"/>
          </a:p>
        </p:txBody>
      </p:sp>
    </p:spTree>
    <p:extLst>
      <p:ext uri="{BB962C8B-B14F-4D97-AF65-F5344CB8AC3E}">
        <p14:creationId xmlns:p14="http://schemas.microsoft.com/office/powerpoint/2010/main" val="330598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68F70F6A-A7F0-4DA8-8205-4D01E9CF1F3E}" type="slidenum">
              <a:rPr lang="en-US"/>
              <a:pPr>
                <a:defRPr/>
              </a:pPr>
              <a:t>‹#›</a:t>
            </a:fld>
            <a:endParaRPr lang="en-US"/>
          </a:p>
        </p:txBody>
      </p:sp>
    </p:spTree>
    <p:extLst>
      <p:ext uri="{BB962C8B-B14F-4D97-AF65-F5344CB8AC3E}">
        <p14:creationId xmlns:p14="http://schemas.microsoft.com/office/powerpoint/2010/main" val="2973929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5B354595-2A00-41D6-A445-3706F06DBA99}" type="slidenum">
              <a:rPr lang="en-US"/>
              <a:pPr>
                <a:defRPr/>
              </a:pPr>
              <a:t>‹#›</a:t>
            </a:fld>
            <a:endParaRPr lang="en-US"/>
          </a:p>
        </p:txBody>
      </p:sp>
    </p:spTree>
    <p:extLst>
      <p:ext uri="{BB962C8B-B14F-4D97-AF65-F5344CB8AC3E}">
        <p14:creationId xmlns:p14="http://schemas.microsoft.com/office/powerpoint/2010/main" val="72173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4615275C-CBA8-4274-83B6-5874B7C5A1B5}" type="slidenum">
              <a:rPr lang="en-US"/>
              <a:pPr>
                <a:defRPr/>
              </a:pPr>
              <a:t>‹#›</a:t>
            </a:fld>
            <a:endParaRPr lang="en-US"/>
          </a:p>
        </p:txBody>
      </p:sp>
    </p:spTree>
    <p:extLst>
      <p:ext uri="{BB962C8B-B14F-4D97-AF65-F5344CB8AC3E}">
        <p14:creationId xmlns:p14="http://schemas.microsoft.com/office/powerpoint/2010/main" val="3545096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02CDD8F-0BDD-408F-BF5B-F324BF2E026F}" type="slidenum">
              <a:rPr lang="en-US"/>
              <a:pPr>
                <a:defRPr/>
              </a:pPr>
              <a:t>‹#›</a:t>
            </a:fld>
            <a:endParaRPr lang="en-US"/>
          </a:p>
        </p:txBody>
      </p:sp>
    </p:spTree>
    <p:extLst>
      <p:ext uri="{BB962C8B-B14F-4D97-AF65-F5344CB8AC3E}">
        <p14:creationId xmlns:p14="http://schemas.microsoft.com/office/powerpoint/2010/main" val="3340621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FFE6731-3A27-4872-96DF-E08346795633}" type="slidenum">
              <a:rPr lang="en-US"/>
              <a:pPr>
                <a:defRPr/>
              </a:pPr>
              <a:t>‹#›</a:t>
            </a:fld>
            <a:endParaRPr lang="en-US"/>
          </a:p>
        </p:txBody>
      </p:sp>
    </p:spTree>
    <p:extLst>
      <p:ext uri="{BB962C8B-B14F-4D97-AF65-F5344CB8AC3E}">
        <p14:creationId xmlns:p14="http://schemas.microsoft.com/office/powerpoint/2010/main" val="46754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457200" y="992188"/>
            <a:ext cx="8153400" cy="1600200"/>
            <a:chOff x="288" y="625"/>
            <a:chExt cx="5136" cy="1008"/>
          </a:xfrm>
        </p:grpSpPr>
        <p:sp>
          <p:nvSpPr>
            <p:cNvPr id="70659"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a:p>
          </p:txBody>
        </p:sp>
        <p:sp>
          <p:nvSpPr>
            <p:cNvPr id="70660"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a:p>
          </p:txBody>
        </p:sp>
        <p:sp>
          <p:nvSpPr>
            <p:cNvPr id="70661"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a:p>
          </p:txBody>
        </p:sp>
        <p:sp>
          <p:nvSpPr>
            <p:cNvPr id="70662"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US"/>
            </a:p>
          </p:txBody>
        </p:sp>
      </p:grpSp>
      <p:sp>
        <p:nvSpPr>
          <p:cNvPr id="5123" name="Rectangle 7"/>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5124" name="Rectangle 8"/>
          <p:cNvSpPr>
            <a:spLocks noGrp="1" noChangeArrowheads="1"/>
          </p:cNvSpPr>
          <p:nvPr>
            <p:ph type="body" idx="1"/>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5"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latin typeface="Arial" pitchFamily="34" charset="0"/>
              </a:defRPr>
            </a:lvl1pPr>
          </a:lstStyle>
          <a:p>
            <a:pPr>
              <a:defRPr/>
            </a:pPr>
            <a:endParaRPr lang="en-US"/>
          </a:p>
        </p:txBody>
      </p:sp>
      <p:sp>
        <p:nvSpPr>
          <p:cNvPr id="70666"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smtClean="0">
                <a:latin typeface="Arial" pitchFamily="34" charset="0"/>
              </a:defRPr>
            </a:lvl1pPr>
          </a:lstStyle>
          <a:p>
            <a:pPr>
              <a:defRPr/>
            </a:pPr>
            <a:endParaRPr lang="en-US"/>
          </a:p>
        </p:txBody>
      </p:sp>
      <p:sp>
        <p:nvSpPr>
          <p:cNvPr id="70667"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smtClean="0">
                <a:latin typeface="Arial" pitchFamily="34" charset="0"/>
              </a:defRPr>
            </a:lvl1pPr>
          </a:lstStyle>
          <a:p>
            <a:pPr>
              <a:defRPr/>
            </a:pPr>
            <a:fld id="{3C2A5840-46B6-4E57-A690-55102C3A968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fontAlgn="base">
        <a:spcBef>
          <a:spcPct val="0"/>
        </a:spcBef>
        <a:spcAft>
          <a:spcPct val="0"/>
        </a:spcAft>
        <a:defRPr sz="4400" i="1">
          <a:solidFill>
            <a:schemeClr val="tx2"/>
          </a:solidFill>
          <a:latin typeface="Times New Roman" pitchFamily="18" charset="0"/>
        </a:defRPr>
      </a:lvl6pPr>
      <a:lvl7pPr marL="914400" algn="r" rtl="0" fontAlgn="base">
        <a:spcBef>
          <a:spcPct val="0"/>
        </a:spcBef>
        <a:spcAft>
          <a:spcPct val="0"/>
        </a:spcAft>
        <a:defRPr sz="4400" i="1">
          <a:solidFill>
            <a:schemeClr val="tx2"/>
          </a:solidFill>
          <a:latin typeface="Times New Roman" pitchFamily="18" charset="0"/>
        </a:defRPr>
      </a:lvl7pPr>
      <a:lvl8pPr marL="1371600" algn="r" rtl="0" fontAlgn="base">
        <a:spcBef>
          <a:spcPct val="0"/>
        </a:spcBef>
        <a:spcAft>
          <a:spcPct val="0"/>
        </a:spcAft>
        <a:defRPr sz="4400" i="1">
          <a:solidFill>
            <a:schemeClr val="tx2"/>
          </a:solidFill>
          <a:latin typeface="Times New Roman" pitchFamily="18" charset="0"/>
        </a:defRPr>
      </a:lvl8pPr>
      <a:lvl9pPr marL="1828800" algn="r"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effectLst>
            <a:outerShdw dist="53882" dir="2700000" algn="ctr" rotWithShape="0">
              <a:srgbClr val="000000"/>
            </a:outerShdw>
          </a:effectLst>
        </p:spPr>
        <p:txBody>
          <a:bodyPr anchor="t"/>
          <a:lstStyle/>
          <a:p>
            <a:pPr eaLnBrk="1" hangingPunct="1">
              <a:defRPr/>
            </a:pPr>
            <a:r>
              <a:rPr lang="en-US" sz="4800" smtClean="0"/>
              <a:t>Restricting and Sorting Data</a:t>
            </a:r>
          </a:p>
        </p:txBody>
      </p:sp>
      <p:sp>
        <p:nvSpPr>
          <p:cNvPr id="5123" name="Rectangle 3"/>
          <p:cNvSpPr>
            <a:spLocks noGrp="1" noChangeArrowheads="1"/>
          </p:cNvSpPr>
          <p:nvPr>
            <p:ph type="subTitle" idx="1"/>
          </p:nvPr>
        </p:nvSpPr>
        <p:spPr>
          <a:xfrm>
            <a:off x="1371600" y="3733800"/>
            <a:ext cx="6400800" cy="701675"/>
          </a:xfrm>
          <a:effectLst>
            <a:outerShdw dist="53882" dir="2700000" algn="ctr" rotWithShape="0">
              <a:srgbClr val="000000"/>
            </a:outerShdw>
          </a:effectLst>
        </p:spPr>
        <p:txBody>
          <a:bodyPr>
            <a:spAutoFit/>
          </a:bodyPr>
          <a:lstStyle/>
          <a:p>
            <a:pPr eaLnBrk="1" hangingPunct="1">
              <a:spcBef>
                <a:spcPct val="0"/>
              </a:spcBef>
              <a:defRPr/>
            </a:pPr>
            <a:r>
              <a:rPr lang="en-US" sz="4000" smtClean="0">
                <a:solidFill>
                  <a:srgbClr val="FFCC66"/>
                </a:solidFill>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blackWhite">
          <a:xfrm>
            <a:off x="925513" y="2393950"/>
            <a:ext cx="7265987"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23555" name="Rectangle 3"/>
          <p:cNvSpPr>
            <a:spLocks noChangeArrowheads="1"/>
          </p:cNvSpPr>
          <p:nvPr/>
        </p:nvSpPr>
        <p:spPr bwMode="blackWhite">
          <a:xfrm>
            <a:off x="925513" y="3487738"/>
            <a:ext cx="7289800" cy="2138362"/>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23556"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Using the BETWEEN Operator</a:t>
            </a:r>
          </a:p>
        </p:txBody>
      </p:sp>
      <p:grpSp>
        <p:nvGrpSpPr>
          <p:cNvPr id="2" name="Group 7"/>
          <p:cNvGrpSpPr>
            <a:grpSpLocks/>
          </p:cNvGrpSpPr>
          <p:nvPr/>
        </p:nvGrpSpPr>
        <p:grpSpPr bwMode="auto">
          <a:xfrm>
            <a:off x="2506663" y="2968625"/>
            <a:ext cx="3932237" cy="2536825"/>
            <a:chOff x="1579" y="1870"/>
            <a:chExt cx="2477" cy="1598"/>
          </a:xfrm>
        </p:grpSpPr>
        <p:sp>
          <p:nvSpPr>
            <p:cNvPr id="16403" name="Rectangle 5"/>
            <p:cNvSpPr>
              <a:spLocks noChangeArrowheads="1"/>
            </p:cNvSpPr>
            <p:nvPr/>
          </p:nvSpPr>
          <p:spPr bwMode="ltGray">
            <a:xfrm>
              <a:off x="1763" y="1870"/>
              <a:ext cx="2293"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6404" name="Rectangle 6"/>
            <p:cNvSpPr>
              <a:spLocks noChangeArrowheads="1"/>
            </p:cNvSpPr>
            <p:nvPr/>
          </p:nvSpPr>
          <p:spPr bwMode="ltGray">
            <a:xfrm>
              <a:off x="1579" y="2238"/>
              <a:ext cx="845" cy="1230"/>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6390" name="Rectangle 8"/>
          <p:cNvSpPr>
            <a:spLocks noChangeArrowheads="1"/>
          </p:cNvSpPr>
          <p:nvPr/>
        </p:nvSpPr>
        <p:spPr bwMode="blackWhite">
          <a:xfrm>
            <a:off x="925513" y="3246438"/>
            <a:ext cx="73152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ENAME            SAL</a:t>
            </a:r>
          </a:p>
          <a:p>
            <a:pPr eaLnBrk="0" hangingPunct="0">
              <a:tabLst>
                <a:tab pos="1200150" algn="l"/>
              </a:tabLst>
            </a:pPr>
            <a:r>
              <a:rPr lang="en-US" sz="1800" b="1">
                <a:solidFill>
                  <a:srgbClr val="000000"/>
                </a:solidFill>
                <a:latin typeface="Courier New" pitchFamily="49" charset="0"/>
              </a:rPr>
              <a:t>---------- ---------</a:t>
            </a:r>
          </a:p>
          <a:p>
            <a:pPr eaLnBrk="0" hangingPunct="0">
              <a:tabLst>
                <a:tab pos="1200150" algn="l"/>
              </a:tabLst>
            </a:pPr>
            <a:r>
              <a:rPr lang="en-US" sz="1800" b="1">
                <a:solidFill>
                  <a:srgbClr val="000000"/>
                </a:solidFill>
                <a:latin typeface="Courier New" pitchFamily="49" charset="0"/>
              </a:rPr>
              <a:t>MARTIN          1250</a:t>
            </a:r>
          </a:p>
          <a:p>
            <a:pPr eaLnBrk="0" hangingPunct="0">
              <a:tabLst>
                <a:tab pos="1200150" algn="l"/>
              </a:tabLst>
            </a:pPr>
            <a:r>
              <a:rPr lang="en-US" sz="1800" b="1">
                <a:solidFill>
                  <a:srgbClr val="000000"/>
                </a:solidFill>
                <a:latin typeface="Courier New" pitchFamily="49" charset="0"/>
              </a:rPr>
              <a:t>TURNER          1500</a:t>
            </a:r>
          </a:p>
          <a:p>
            <a:pPr eaLnBrk="0" hangingPunct="0">
              <a:tabLst>
                <a:tab pos="1200150" algn="l"/>
              </a:tabLst>
            </a:pPr>
            <a:r>
              <a:rPr lang="en-US" sz="1800" b="1">
                <a:solidFill>
                  <a:srgbClr val="000000"/>
                </a:solidFill>
                <a:latin typeface="Courier New" pitchFamily="49" charset="0"/>
              </a:rPr>
              <a:t>WARD            1250</a:t>
            </a:r>
          </a:p>
          <a:p>
            <a:pPr eaLnBrk="0" hangingPunct="0">
              <a:tabLst>
                <a:tab pos="1200150" algn="l"/>
              </a:tabLst>
            </a:pPr>
            <a:r>
              <a:rPr lang="en-US" sz="1800" b="1">
                <a:solidFill>
                  <a:srgbClr val="000000"/>
                </a:solidFill>
                <a:latin typeface="Courier New" pitchFamily="49" charset="0"/>
              </a:rPr>
              <a:t>ADAMS           1100</a:t>
            </a:r>
          </a:p>
          <a:p>
            <a:pPr eaLnBrk="0" hangingPunct="0">
              <a:tabLst>
                <a:tab pos="1200150" algn="l"/>
              </a:tabLst>
            </a:pPr>
            <a:r>
              <a:rPr lang="en-US" sz="1800" b="1">
                <a:solidFill>
                  <a:srgbClr val="000000"/>
                </a:solidFill>
                <a:latin typeface="Courier New" pitchFamily="49" charset="0"/>
              </a:rPr>
              <a:t>MILLER          1300</a:t>
            </a:r>
          </a:p>
          <a:p>
            <a:pPr eaLnBrk="0" hangingPunct="0">
              <a:tabLst>
                <a:tab pos="1200150" algn="l"/>
              </a:tabLst>
            </a:pPr>
            <a:endParaRPr lang="en-US" sz="1800" b="1">
              <a:solidFill>
                <a:srgbClr val="000000"/>
              </a:solidFill>
              <a:latin typeface="Courier New" pitchFamily="49" charset="0"/>
            </a:endParaRPr>
          </a:p>
        </p:txBody>
      </p:sp>
      <p:grpSp>
        <p:nvGrpSpPr>
          <p:cNvPr id="3" name="Group 11"/>
          <p:cNvGrpSpPr>
            <a:grpSpLocks/>
          </p:cNvGrpSpPr>
          <p:nvPr/>
        </p:nvGrpSpPr>
        <p:grpSpPr bwMode="auto">
          <a:xfrm>
            <a:off x="3365500" y="2971800"/>
            <a:ext cx="2311400" cy="307975"/>
            <a:chOff x="2120" y="1872"/>
            <a:chExt cx="1456" cy="194"/>
          </a:xfrm>
        </p:grpSpPr>
        <p:sp>
          <p:nvSpPr>
            <p:cNvPr id="16401" name="Rectangle 9"/>
            <p:cNvSpPr>
              <a:spLocks noChangeArrowheads="1"/>
            </p:cNvSpPr>
            <p:nvPr/>
          </p:nvSpPr>
          <p:spPr bwMode="ltGray">
            <a:xfrm>
              <a:off x="2120" y="1872"/>
              <a:ext cx="664" cy="194"/>
            </a:xfrm>
            <a:prstGeom prst="rect">
              <a:avLst/>
            </a:prstGeom>
            <a:solidFill>
              <a:srgbClr val="FF00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6402" name="Rectangle 10"/>
            <p:cNvSpPr>
              <a:spLocks noChangeArrowheads="1"/>
            </p:cNvSpPr>
            <p:nvPr/>
          </p:nvSpPr>
          <p:spPr bwMode="ltGray">
            <a:xfrm>
              <a:off x="3236" y="1872"/>
              <a:ext cx="340" cy="194"/>
            </a:xfrm>
            <a:prstGeom prst="rect">
              <a:avLst/>
            </a:prstGeom>
            <a:solidFill>
              <a:srgbClr val="FF00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6392" name="Rectangle 12"/>
          <p:cNvSpPr>
            <a:spLocks noChangeArrowheads="1"/>
          </p:cNvSpPr>
          <p:nvPr/>
        </p:nvSpPr>
        <p:spPr bwMode="blackWhite">
          <a:xfrm>
            <a:off x="925513" y="2381250"/>
            <a:ext cx="7291387"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ename, sal</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sal BETWEEN 1000 AND 1500;</a:t>
            </a:r>
          </a:p>
        </p:txBody>
      </p:sp>
      <p:grpSp>
        <p:nvGrpSpPr>
          <p:cNvPr id="4" name="Group 19"/>
          <p:cNvGrpSpPr>
            <a:grpSpLocks/>
          </p:cNvGrpSpPr>
          <p:nvPr/>
        </p:nvGrpSpPr>
        <p:grpSpPr bwMode="auto">
          <a:xfrm>
            <a:off x="4316413" y="3200400"/>
            <a:ext cx="2139950" cy="1212850"/>
            <a:chOff x="2719" y="2016"/>
            <a:chExt cx="1348" cy="764"/>
          </a:xfrm>
        </p:grpSpPr>
        <p:grpSp>
          <p:nvGrpSpPr>
            <p:cNvPr id="16395" name="Group 15"/>
            <p:cNvGrpSpPr>
              <a:grpSpLocks/>
            </p:cNvGrpSpPr>
            <p:nvPr/>
          </p:nvGrpSpPr>
          <p:grpSpPr bwMode="auto">
            <a:xfrm>
              <a:off x="2719" y="2016"/>
              <a:ext cx="540" cy="764"/>
              <a:chOff x="2719" y="2016"/>
              <a:chExt cx="540" cy="764"/>
            </a:xfrm>
          </p:grpSpPr>
          <p:sp>
            <p:nvSpPr>
              <p:cNvPr id="16399" name="Rectangle 13"/>
              <p:cNvSpPr>
                <a:spLocks noChangeArrowheads="1"/>
              </p:cNvSpPr>
              <p:nvPr/>
            </p:nvSpPr>
            <p:spPr bwMode="auto">
              <a:xfrm>
                <a:off x="2719" y="2376"/>
                <a:ext cx="54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spcBef>
                    <a:spcPct val="60000"/>
                  </a:spcBef>
                </a:pPr>
                <a:r>
                  <a:rPr lang="en-US" sz="1800" b="1">
                    <a:solidFill>
                      <a:srgbClr val="000000"/>
                    </a:solidFill>
                    <a:latin typeface="Arial" pitchFamily="34" charset="0"/>
                  </a:rPr>
                  <a:t>Lower</a:t>
                </a:r>
                <a:br>
                  <a:rPr lang="en-US" sz="1800" b="1">
                    <a:solidFill>
                      <a:srgbClr val="000000"/>
                    </a:solidFill>
                    <a:latin typeface="Arial" pitchFamily="34" charset="0"/>
                  </a:rPr>
                </a:br>
                <a:r>
                  <a:rPr lang="en-US" sz="1800" b="1">
                    <a:solidFill>
                      <a:srgbClr val="000000"/>
                    </a:solidFill>
                    <a:latin typeface="Arial" pitchFamily="34" charset="0"/>
                  </a:rPr>
                  <a:t>limit</a:t>
                </a:r>
              </a:p>
            </p:txBody>
          </p:sp>
          <p:sp>
            <p:nvSpPr>
              <p:cNvPr id="23566" name="Line 14"/>
              <p:cNvSpPr>
                <a:spLocks noChangeShapeType="1"/>
              </p:cNvSpPr>
              <p:nvPr/>
            </p:nvSpPr>
            <p:spPr bwMode="auto">
              <a:xfrm>
                <a:off x="2976" y="2016"/>
                <a:ext cx="0" cy="324"/>
              </a:xfrm>
              <a:prstGeom prst="line">
                <a:avLst/>
              </a:prstGeom>
              <a:noFill/>
              <a:ln w="25400">
                <a:solidFill>
                  <a:srgbClr val="FF0033"/>
                </a:solidFill>
                <a:round/>
                <a:headEnd type="stealth" w="med" len="lg"/>
                <a:tailEnd type="none" w="sm" len="sm"/>
              </a:ln>
              <a:effectLst>
                <a:outerShdw dist="17961" dir="2700000" algn="ctr" rotWithShape="0">
                  <a:srgbClr val="000000"/>
                </a:outerShdw>
              </a:effectLst>
            </p:spPr>
            <p:txBody>
              <a:bodyPr/>
              <a:lstStyle/>
              <a:p>
                <a:pPr>
                  <a:defRPr/>
                </a:pPr>
                <a:endParaRPr lang="en-US"/>
              </a:p>
            </p:txBody>
          </p:sp>
        </p:grpSp>
        <p:grpSp>
          <p:nvGrpSpPr>
            <p:cNvPr id="16396" name="Group 18"/>
            <p:cNvGrpSpPr>
              <a:grpSpLocks/>
            </p:cNvGrpSpPr>
            <p:nvPr/>
          </p:nvGrpSpPr>
          <p:grpSpPr bwMode="auto">
            <a:xfrm>
              <a:off x="3495" y="2016"/>
              <a:ext cx="572" cy="764"/>
              <a:chOff x="3495" y="2016"/>
              <a:chExt cx="572" cy="764"/>
            </a:xfrm>
          </p:grpSpPr>
          <p:sp>
            <p:nvSpPr>
              <p:cNvPr id="16397" name="Rectangle 16"/>
              <p:cNvSpPr>
                <a:spLocks noChangeArrowheads="1"/>
              </p:cNvSpPr>
              <p:nvPr/>
            </p:nvSpPr>
            <p:spPr bwMode="auto">
              <a:xfrm>
                <a:off x="3495" y="2376"/>
                <a:ext cx="57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spcBef>
                    <a:spcPct val="60000"/>
                  </a:spcBef>
                </a:pPr>
                <a:r>
                  <a:rPr lang="en-US" sz="1800" b="1">
                    <a:solidFill>
                      <a:srgbClr val="000000"/>
                    </a:solidFill>
                    <a:latin typeface="Arial" pitchFamily="34" charset="0"/>
                  </a:rPr>
                  <a:t>Higher</a:t>
                </a:r>
                <a:br>
                  <a:rPr lang="en-US" sz="1800" b="1">
                    <a:solidFill>
                      <a:srgbClr val="000000"/>
                    </a:solidFill>
                    <a:latin typeface="Arial" pitchFamily="34" charset="0"/>
                  </a:rPr>
                </a:br>
                <a:r>
                  <a:rPr lang="en-US" sz="1800" b="1">
                    <a:solidFill>
                      <a:srgbClr val="000000"/>
                    </a:solidFill>
                    <a:latin typeface="Arial" pitchFamily="34" charset="0"/>
                  </a:rPr>
                  <a:t>limit</a:t>
                </a:r>
              </a:p>
            </p:txBody>
          </p:sp>
          <p:sp>
            <p:nvSpPr>
              <p:cNvPr id="23569" name="Line 17"/>
              <p:cNvSpPr>
                <a:spLocks noChangeShapeType="1"/>
              </p:cNvSpPr>
              <p:nvPr/>
            </p:nvSpPr>
            <p:spPr bwMode="auto">
              <a:xfrm>
                <a:off x="3768" y="2016"/>
                <a:ext cx="0" cy="324"/>
              </a:xfrm>
              <a:prstGeom prst="line">
                <a:avLst/>
              </a:prstGeom>
              <a:noFill/>
              <a:ln w="25400">
                <a:solidFill>
                  <a:srgbClr val="FF0033"/>
                </a:solidFill>
                <a:round/>
                <a:headEnd type="stealth" w="med" len="lg"/>
                <a:tailEnd type="none" w="sm" len="sm"/>
              </a:ln>
              <a:effectLst>
                <a:outerShdw dist="17961" dir="2700000" algn="ctr" rotWithShape="0">
                  <a:srgbClr val="000000"/>
                </a:outerShdw>
              </a:effectLst>
            </p:spPr>
            <p:txBody>
              <a:bodyPr/>
              <a:lstStyle/>
              <a:p>
                <a:pPr>
                  <a:defRPr/>
                </a:pPr>
                <a:endParaRPr lang="en-US"/>
              </a:p>
            </p:txBody>
          </p:sp>
        </p:grpSp>
      </p:grpSp>
      <p:sp>
        <p:nvSpPr>
          <p:cNvPr id="23572" name="Rectangle 20"/>
          <p:cNvSpPr>
            <a:spLocks noGrp="1" noChangeArrowheads="1"/>
          </p:cNvSpPr>
          <p:nvPr>
            <p:ph type="body" idx="1"/>
          </p:nvPr>
        </p:nvSpPr>
        <p:spPr>
          <a:xfrm>
            <a:off x="860425" y="1423988"/>
            <a:ext cx="7385050" cy="1066800"/>
          </a:xfrm>
          <a:effectLst>
            <a:outerShdw dist="53882" dir="2700000" algn="ctr" rotWithShape="0">
              <a:srgbClr val="000000"/>
            </a:outerShdw>
          </a:effectLst>
        </p:spPr>
        <p:txBody>
          <a:bodyPr>
            <a:spAutoFit/>
          </a:bodyPr>
          <a:lstStyle/>
          <a:p>
            <a:pPr eaLnBrk="1" hangingPunct="1">
              <a:defRPr/>
            </a:pPr>
            <a:r>
              <a:rPr lang="en-US" smtClean="0"/>
              <a:t>Use the BETWEEN operator to display rows based on a range of values.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nodeType="afterGroup">
                            <p:stCondLst>
                              <p:cond delay="1000"/>
                            </p:stCondLst>
                            <p:childTnLst>
                              <p:par>
                                <p:cTn id="13" presetID="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blackWhite">
          <a:xfrm>
            <a:off x="977900" y="2706688"/>
            <a:ext cx="7289800"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25603" name="Rectangle 3"/>
          <p:cNvSpPr>
            <a:spLocks noChangeArrowheads="1"/>
          </p:cNvSpPr>
          <p:nvPr/>
        </p:nvSpPr>
        <p:spPr bwMode="blackWhite">
          <a:xfrm>
            <a:off x="977900" y="4092575"/>
            <a:ext cx="7289800" cy="173990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25604"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Using the IN Operator</a:t>
            </a:r>
          </a:p>
        </p:txBody>
      </p:sp>
      <p:sp>
        <p:nvSpPr>
          <p:cNvPr id="25605" name="Rectangle 5"/>
          <p:cNvSpPr>
            <a:spLocks noGrp="1" noChangeArrowheads="1"/>
          </p:cNvSpPr>
          <p:nvPr>
            <p:ph type="body" idx="1"/>
          </p:nvPr>
        </p:nvSpPr>
        <p:spPr>
          <a:xfrm>
            <a:off x="1006475" y="1408113"/>
            <a:ext cx="7385050" cy="1066800"/>
          </a:xfrm>
          <a:effectLst>
            <a:outerShdw dist="53882" dir="2700000" algn="ctr" rotWithShape="0">
              <a:srgbClr val="000000"/>
            </a:outerShdw>
          </a:effectLst>
        </p:spPr>
        <p:txBody>
          <a:bodyPr>
            <a:spAutoFit/>
          </a:bodyPr>
          <a:lstStyle/>
          <a:p>
            <a:pPr eaLnBrk="1" hangingPunct="1">
              <a:defRPr/>
            </a:pPr>
            <a:r>
              <a:rPr lang="en-US" smtClean="0"/>
              <a:t>Use the IN operator to test for values in a list.</a:t>
            </a:r>
          </a:p>
        </p:txBody>
      </p:sp>
      <p:grpSp>
        <p:nvGrpSpPr>
          <p:cNvPr id="2" name="Group 8"/>
          <p:cNvGrpSpPr>
            <a:grpSpLocks/>
          </p:cNvGrpSpPr>
          <p:nvPr/>
        </p:nvGrpSpPr>
        <p:grpSpPr bwMode="auto">
          <a:xfrm>
            <a:off x="2773363" y="3290888"/>
            <a:ext cx="3843337" cy="2500312"/>
            <a:chOff x="1747" y="2073"/>
            <a:chExt cx="2421" cy="1575"/>
          </a:xfrm>
        </p:grpSpPr>
        <p:sp>
          <p:nvSpPr>
            <p:cNvPr id="17417" name="Rectangle 6"/>
            <p:cNvSpPr>
              <a:spLocks noChangeArrowheads="1"/>
            </p:cNvSpPr>
            <p:nvPr/>
          </p:nvSpPr>
          <p:spPr bwMode="ltGray">
            <a:xfrm>
              <a:off x="1747" y="2073"/>
              <a:ext cx="2229"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7418" name="Rectangle 7"/>
            <p:cNvSpPr>
              <a:spLocks noChangeArrowheads="1"/>
            </p:cNvSpPr>
            <p:nvPr/>
          </p:nvSpPr>
          <p:spPr bwMode="ltGray">
            <a:xfrm>
              <a:off x="3323" y="2609"/>
              <a:ext cx="845" cy="1039"/>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7415" name="Rectangle 9"/>
          <p:cNvSpPr>
            <a:spLocks noChangeArrowheads="1"/>
          </p:cNvSpPr>
          <p:nvPr/>
        </p:nvSpPr>
        <p:spPr bwMode="blackWhite">
          <a:xfrm>
            <a:off x="952500" y="2693988"/>
            <a:ext cx="731520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empno, ename, sal, mgr</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mgr IN (7902, 7566, 7788);</a:t>
            </a:r>
          </a:p>
        </p:txBody>
      </p:sp>
      <p:sp>
        <p:nvSpPr>
          <p:cNvPr id="17416" name="Rectangle 10"/>
          <p:cNvSpPr>
            <a:spLocks noChangeArrowheads="1"/>
          </p:cNvSpPr>
          <p:nvPr/>
        </p:nvSpPr>
        <p:spPr bwMode="blackWhite">
          <a:xfrm>
            <a:off x="952500" y="4079875"/>
            <a:ext cx="73152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    EMPNO ENAME            SAL       MGR</a:t>
            </a:r>
          </a:p>
          <a:p>
            <a:pPr eaLnBrk="0" hangingPunct="0">
              <a:tabLst>
                <a:tab pos="1200150" algn="l"/>
              </a:tabLst>
            </a:pPr>
            <a:r>
              <a:rPr lang="en-US" sz="1800" b="1">
                <a:solidFill>
                  <a:srgbClr val="000000"/>
                </a:solidFill>
                <a:latin typeface="Courier New" pitchFamily="49" charset="0"/>
              </a:rPr>
              <a:t>--------- ---------- --------- ---------</a:t>
            </a:r>
          </a:p>
          <a:p>
            <a:pPr eaLnBrk="0" hangingPunct="0">
              <a:tabLst>
                <a:tab pos="1200150" algn="l"/>
              </a:tabLst>
            </a:pPr>
            <a:r>
              <a:rPr lang="en-US" sz="1800" b="1">
                <a:solidFill>
                  <a:srgbClr val="000000"/>
                </a:solidFill>
                <a:latin typeface="Courier New" pitchFamily="49" charset="0"/>
              </a:rPr>
              <a:t>     7902 FORD            3000      7566</a:t>
            </a:r>
          </a:p>
          <a:p>
            <a:pPr eaLnBrk="0" hangingPunct="0">
              <a:tabLst>
                <a:tab pos="1200150" algn="l"/>
              </a:tabLst>
            </a:pPr>
            <a:r>
              <a:rPr lang="en-US" sz="1800" b="1">
                <a:solidFill>
                  <a:srgbClr val="000000"/>
                </a:solidFill>
                <a:latin typeface="Courier New" pitchFamily="49" charset="0"/>
              </a:rPr>
              <a:t>     7369 SMITH            800      7902</a:t>
            </a:r>
          </a:p>
          <a:p>
            <a:pPr eaLnBrk="0" hangingPunct="0">
              <a:tabLst>
                <a:tab pos="1200150" algn="l"/>
              </a:tabLst>
            </a:pPr>
            <a:r>
              <a:rPr lang="en-US" sz="1800" b="1">
                <a:solidFill>
                  <a:srgbClr val="000000"/>
                </a:solidFill>
                <a:latin typeface="Courier New" pitchFamily="49" charset="0"/>
              </a:rPr>
              <a:t>     7788 SCOTT           3000      7566</a:t>
            </a:r>
          </a:p>
          <a:p>
            <a:pPr eaLnBrk="0" hangingPunct="0">
              <a:tabLst>
                <a:tab pos="1200150" algn="l"/>
              </a:tabLst>
            </a:pPr>
            <a:r>
              <a:rPr lang="en-US" sz="1800" b="1">
                <a:solidFill>
                  <a:srgbClr val="000000"/>
                </a:solidFill>
                <a:latin typeface="Courier New" pitchFamily="49" charset="0"/>
              </a:rPr>
              <a:t>     7876 ADAMS           1100      7788</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blackWhite">
          <a:xfrm>
            <a:off x="925513" y="4860925"/>
            <a:ext cx="7278687"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27651" name="Rectangle 3"/>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Using the LIKE Operator</a:t>
            </a:r>
          </a:p>
        </p:txBody>
      </p:sp>
      <p:sp>
        <p:nvSpPr>
          <p:cNvPr id="18436" name="Rectangle 4"/>
          <p:cNvSpPr>
            <a:spLocks noChangeArrowheads="1"/>
          </p:cNvSpPr>
          <p:nvPr/>
        </p:nvSpPr>
        <p:spPr bwMode="auto">
          <a:xfrm>
            <a:off x="879475" y="6257925"/>
            <a:ext cx="1841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7653" name="Rectangle 5"/>
          <p:cNvSpPr>
            <a:spLocks noChangeArrowheads="1"/>
          </p:cNvSpPr>
          <p:nvPr/>
        </p:nvSpPr>
        <p:spPr bwMode="auto">
          <a:xfrm>
            <a:off x="746125" y="1262063"/>
            <a:ext cx="7648575" cy="338455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341313" lvl="1" indent="-227013" defTabSz="346075" eaLnBrk="0" hangingPunct="0">
              <a:lnSpc>
                <a:spcPct val="95000"/>
              </a:lnSpc>
              <a:spcBef>
                <a:spcPct val="35000"/>
              </a:spcBef>
              <a:buClr>
                <a:srgbClr val="FFCC66"/>
              </a:buClr>
              <a:buFontTx/>
              <a:buChar char="•"/>
              <a:tabLst>
                <a:tab pos="571500" algn="l"/>
              </a:tabLst>
              <a:defRPr/>
            </a:pPr>
            <a:r>
              <a:rPr lang="en-US" sz="2800" b="1">
                <a:solidFill>
                  <a:srgbClr val="F8F8D3"/>
                </a:solidFill>
                <a:latin typeface="Arial" pitchFamily="34" charset="0"/>
              </a:rPr>
              <a:t>Use the LIKE operator to perform wildcard searches of valid search string values.</a:t>
            </a:r>
          </a:p>
          <a:p>
            <a:pPr marL="341313" lvl="1" indent="-227013" defTabSz="346075" eaLnBrk="0" hangingPunct="0">
              <a:lnSpc>
                <a:spcPct val="95000"/>
              </a:lnSpc>
              <a:spcBef>
                <a:spcPct val="35000"/>
              </a:spcBef>
              <a:buClr>
                <a:srgbClr val="FFCC66"/>
              </a:buClr>
              <a:buFontTx/>
              <a:buChar char="•"/>
              <a:tabLst>
                <a:tab pos="571500" algn="l"/>
              </a:tabLst>
              <a:defRPr/>
            </a:pPr>
            <a:r>
              <a:rPr lang="en-US" sz="2800" b="1">
                <a:solidFill>
                  <a:srgbClr val="F8F8D3"/>
                </a:solidFill>
                <a:latin typeface="Arial" pitchFamily="34" charset="0"/>
              </a:rPr>
              <a:t>Search conditions can contain either literal characters or numbers.</a:t>
            </a:r>
          </a:p>
          <a:p>
            <a:pPr marL="741363" lvl="2" indent="-285750" defTabSz="346075" eaLnBrk="0" hangingPunct="0">
              <a:lnSpc>
                <a:spcPct val="95000"/>
              </a:lnSpc>
              <a:spcBef>
                <a:spcPct val="35000"/>
              </a:spcBef>
              <a:buClr>
                <a:srgbClr val="FFCC66"/>
              </a:buClr>
              <a:buSzPct val="90000"/>
              <a:buFontTx/>
              <a:buChar char="–"/>
              <a:tabLst>
                <a:tab pos="571500" algn="l"/>
              </a:tabLst>
              <a:defRPr/>
            </a:pPr>
            <a:r>
              <a:rPr lang="en-US" sz="2800" b="1">
                <a:solidFill>
                  <a:srgbClr val="F8F8D3"/>
                </a:solidFill>
                <a:latin typeface="Arial" pitchFamily="34" charset="0"/>
              </a:rPr>
              <a:t>% denotes zero or many characters.</a:t>
            </a:r>
          </a:p>
          <a:p>
            <a:pPr marL="741363" lvl="2" indent="-285750" defTabSz="346075" eaLnBrk="0" hangingPunct="0">
              <a:lnSpc>
                <a:spcPct val="95000"/>
              </a:lnSpc>
              <a:spcBef>
                <a:spcPct val="35000"/>
              </a:spcBef>
              <a:buClr>
                <a:srgbClr val="FFCC66"/>
              </a:buClr>
              <a:buSzPct val="90000"/>
              <a:buFontTx/>
              <a:buChar char="–"/>
              <a:tabLst>
                <a:tab pos="571500" algn="l"/>
              </a:tabLst>
              <a:defRPr/>
            </a:pPr>
            <a:r>
              <a:rPr lang="en-US" sz="2800" b="1">
                <a:solidFill>
                  <a:srgbClr val="F8F8D3"/>
                </a:solidFill>
                <a:latin typeface="Arial" pitchFamily="34" charset="0"/>
              </a:rPr>
              <a:t> _ denotes one character.</a:t>
            </a:r>
          </a:p>
        </p:txBody>
      </p:sp>
      <p:sp>
        <p:nvSpPr>
          <p:cNvPr id="27654" name="Rectangle 6"/>
          <p:cNvSpPr>
            <a:spLocks noChangeArrowheads="1"/>
          </p:cNvSpPr>
          <p:nvPr/>
        </p:nvSpPr>
        <p:spPr bwMode="ltGray">
          <a:xfrm>
            <a:off x="3630613" y="5443538"/>
            <a:ext cx="1525587" cy="309562"/>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39" name="Rectangle 7"/>
          <p:cNvSpPr>
            <a:spLocks noChangeArrowheads="1"/>
          </p:cNvSpPr>
          <p:nvPr/>
        </p:nvSpPr>
        <p:spPr bwMode="blackWhite">
          <a:xfrm>
            <a:off x="1001713" y="4886325"/>
            <a:ext cx="7304087"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ename</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ename LIKE 'S%';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wipe(up)">
                                      <p:cBhvr>
                                        <p:cTn id="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blackWhite">
          <a:xfrm>
            <a:off x="987425" y="2651125"/>
            <a:ext cx="7278688" cy="11969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29699" name="Rectangle 3"/>
          <p:cNvSpPr>
            <a:spLocks noChangeArrowheads="1"/>
          </p:cNvSpPr>
          <p:nvPr/>
        </p:nvSpPr>
        <p:spPr bwMode="blackWhite">
          <a:xfrm>
            <a:off x="989013" y="3998913"/>
            <a:ext cx="7278687" cy="142875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grpSp>
        <p:nvGrpSpPr>
          <p:cNvPr id="2" name="Group 6"/>
          <p:cNvGrpSpPr>
            <a:grpSpLocks/>
          </p:cNvGrpSpPr>
          <p:nvPr/>
        </p:nvGrpSpPr>
        <p:grpSpPr bwMode="auto">
          <a:xfrm>
            <a:off x="1114425" y="3386138"/>
            <a:ext cx="4237038" cy="2011362"/>
            <a:chOff x="702" y="2133"/>
            <a:chExt cx="2669" cy="1267"/>
          </a:xfrm>
        </p:grpSpPr>
        <p:sp>
          <p:nvSpPr>
            <p:cNvPr id="19465" name="Rectangle 4"/>
            <p:cNvSpPr>
              <a:spLocks noChangeArrowheads="1"/>
            </p:cNvSpPr>
            <p:nvPr/>
          </p:nvSpPr>
          <p:spPr bwMode="ltGray">
            <a:xfrm>
              <a:off x="2326" y="2133"/>
              <a:ext cx="1045"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466" name="Rectangle 5"/>
            <p:cNvSpPr>
              <a:spLocks noChangeArrowheads="1"/>
            </p:cNvSpPr>
            <p:nvPr/>
          </p:nvSpPr>
          <p:spPr bwMode="ltGray">
            <a:xfrm>
              <a:off x="702" y="2559"/>
              <a:ext cx="914" cy="841"/>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29703" name="Rectangle 7"/>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Using the LIKE Operator</a:t>
            </a:r>
          </a:p>
        </p:txBody>
      </p:sp>
      <p:sp>
        <p:nvSpPr>
          <p:cNvPr id="29704" name="Rectangle 8"/>
          <p:cNvSpPr>
            <a:spLocks noGrp="1" noChangeArrowheads="1"/>
          </p:cNvSpPr>
          <p:nvPr>
            <p:ph type="body" idx="1"/>
          </p:nvPr>
        </p:nvSpPr>
        <p:spPr>
          <a:xfrm>
            <a:off x="815975" y="1674813"/>
            <a:ext cx="7648575" cy="5048250"/>
          </a:xfrm>
          <a:effectLst>
            <a:outerShdw dist="53882" dir="2700000" algn="ctr" rotWithShape="0">
              <a:srgbClr val="000000"/>
            </a:outerShdw>
          </a:effectLst>
        </p:spPr>
        <p:txBody>
          <a:bodyPr>
            <a:spAutoFit/>
          </a:bodyPr>
          <a:lstStyle/>
          <a:p>
            <a:pPr lvl="1" eaLnBrk="1" hangingPunct="1">
              <a:defRPr/>
            </a:pPr>
            <a:r>
              <a:rPr lang="en-US" smtClean="0"/>
              <a:t>You can combine pattern-matching characters.</a:t>
            </a:r>
          </a:p>
          <a:p>
            <a:pPr lvl="1" eaLnBrk="1" hangingPunct="1">
              <a:buFontTx/>
              <a:buNone/>
              <a:defRPr/>
            </a:pPr>
            <a:endParaRPr lang="en-US" smtClean="0"/>
          </a:p>
          <a:p>
            <a:pPr lvl="1" eaLnBrk="1" hangingPunct="1">
              <a:buFontTx/>
              <a:buNone/>
              <a:defRPr/>
            </a:pPr>
            <a:endParaRPr lang="en-US" smtClean="0"/>
          </a:p>
          <a:p>
            <a:pPr lvl="1" eaLnBrk="1" hangingPunct="1">
              <a:buFontTx/>
              <a:buNone/>
              <a:defRPr/>
            </a:pPr>
            <a:endParaRPr lang="en-US" smtClean="0"/>
          </a:p>
          <a:p>
            <a:pPr lvl="1" eaLnBrk="1" hangingPunct="1">
              <a:buFontTx/>
              <a:buNone/>
              <a:defRPr/>
            </a:pPr>
            <a:endParaRPr lang="en-US" smtClean="0"/>
          </a:p>
          <a:p>
            <a:pPr lvl="1" eaLnBrk="1" hangingPunct="1">
              <a:buFontTx/>
              <a:buNone/>
              <a:defRPr/>
            </a:pPr>
            <a:endParaRPr lang="en-US" smtClean="0"/>
          </a:p>
          <a:p>
            <a:pPr lvl="1" eaLnBrk="1" hangingPunct="1">
              <a:defRPr/>
            </a:pPr>
            <a:endParaRPr lang="en-US" smtClean="0"/>
          </a:p>
          <a:p>
            <a:pPr lvl="1" eaLnBrk="1" hangingPunct="1">
              <a:defRPr/>
            </a:pPr>
            <a:endParaRPr lang="en-US" smtClean="0"/>
          </a:p>
          <a:p>
            <a:pPr lvl="1" eaLnBrk="1" hangingPunct="1">
              <a:defRPr/>
            </a:pPr>
            <a:r>
              <a:rPr lang="en-US" smtClean="0"/>
              <a:t>You can use the ESCAPE identifier to search for "%" or "_".</a:t>
            </a:r>
          </a:p>
        </p:txBody>
      </p:sp>
      <p:sp>
        <p:nvSpPr>
          <p:cNvPr id="19463" name="Rectangle 9"/>
          <p:cNvSpPr>
            <a:spLocks noChangeArrowheads="1"/>
          </p:cNvSpPr>
          <p:nvPr/>
        </p:nvSpPr>
        <p:spPr bwMode="auto">
          <a:xfrm>
            <a:off x="1028700" y="2789238"/>
            <a:ext cx="4344988"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tabLst>
                <a:tab pos="1200150" algn="l"/>
              </a:tabLst>
            </a:pPr>
            <a:r>
              <a:rPr lang="en-US" sz="1800" b="1">
                <a:solidFill>
                  <a:srgbClr val="000000"/>
                </a:solidFill>
                <a:latin typeface="Courier New" pitchFamily="49" charset="0"/>
              </a:rPr>
              <a:t>SQL&gt; SELECT	ename</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ename LIKE '_A%';</a:t>
            </a:r>
          </a:p>
        </p:txBody>
      </p:sp>
      <p:sp>
        <p:nvSpPr>
          <p:cNvPr id="19464" name="Rectangle 10"/>
          <p:cNvSpPr>
            <a:spLocks noChangeArrowheads="1"/>
          </p:cNvSpPr>
          <p:nvPr/>
        </p:nvSpPr>
        <p:spPr bwMode="auto">
          <a:xfrm>
            <a:off x="1093788" y="3976688"/>
            <a:ext cx="1693862"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tabLst>
                <a:tab pos="1200150" algn="l"/>
              </a:tabLst>
            </a:pPr>
            <a:r>
              <a:rPr lang="en-US" sz="1800" b="1">
                <a:solidFill>
                  <a:srgbClr val="000000"/>
                </a:solidFill>
                <a:latin typeface="Courier New" pitchFamily="49" charset="0"/>
              </a:rPr>
              <a:t>ENAME</a:t>
            </a:r>
          </a:p>
          <a:p>
            <a:pPr eaLnBrk="0" hangingPunct="0">
              <a:tabLst>
                <a:tab pos="1200150" algn="l"/>
              </a:tabLst>
            </a:pPr>
            <a:r>
              <a:rPr lang="en-US" sz="1800" b="1">
                <a:solidFill>
                  <a:srgbClr val="000000"/>
                </a:solidFill>
                <a:latin typeface="Courier New" pitchFamily="49" charset="0"/>
              </a:rPr>
              <a:t>---------- </a:t>
            </a:r>
          </a:p>
          <a:p>
            <a:pPr eaLnBrk="0" hangingPunct="0">
              <a:tabLst>
                <a:tab pos="1200150" algn="l"/>
              </a:tabLst>
            </a:pPr>
            <a:r>
              <a:rPr lang="en-US" sz="1800" b="1">
                <a:solidFill>
                  <a:srgbClr val="000000"/>
                </a:solidFill>
                <a:latin typeface="Courier New" pitchFamily="49" charset="0"/>
              </a:rPr>
              <a:t>MARTIN</a:t>
            </a:r>
          </a:p>
          <a:p>
            <a:pPr eaLnBrk="0" hangingPunct="0">
              <a:tabLst>
                <a:tab pos="1200150" algn="l"/>
              </a:tabLst>
            </a:pPr>
            <a:r>
              <a:rPr lang="en-US" sz="1800" b="1">
                <a:solidFill>
                  <a:srgbClr val="000000"/>
                </a:solidFill>
                <a:latin typeface="Courier New" pitchFamily="49" charset="0"/>
              </a:rPr>
              <a:t>JAMES   </a:t>
            </a:r>
          </a:p>
          <a:p>
            <a:pPr eaLnBrk="0" hangingPunct="0">
              <a:tabLst>
                <a:tab pos="1200150" algn="l"/>
              </a:tabLst>
            </a:pPr>
            <a:r>
              <a:rPr lang="en-US" sz="1800" b="1">
                <a:solidFill>
                  <a:srgbClr val="000000"/>
                </a:solidFill>
                <a:latin typeface="Courier New" pitchFamily="49" charset="0"/>
              </a:rPr>
              <a:t>WARD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blackWhite">
          <a:xfrm>
            <a:off x="976313" y="3054350"/>
            <a:ext cx="7289800"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31747" name="Rectangle 3"/>
          <p:cNvSpPr>
            <a:spLocks noChangeArrowheads="1"/>
          </p:cNvSpPr>
          <p:nvPr/>
        </p:nvSpPr>
        <p:spPr bwMode="blackWhite">
          <a:xfrm>
            <a:off x="976313" y="4505325"/>
            <a:ext cx="7289800" cy="915988"/>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31748"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Using the IS NULL Operator</a:t>
            </a:r>
          </a:p>
        </p:txBody>
      </p:sp>
      <p:sp>
        <p:nvSpPr>
          <p:cNvPr id="31749" name="Rectangle 5"/>
          <p:cNvSpPr>
            <a:spLocks noGrp="1" noChangeArrowheads="1"/>
          </p:cNvSpPr>
          <p:nvPr>
            <p:ph type="body" idx="1"/>
          </p:nvPr>
        </p:nvSpPr>
        <p:spPr>
          <a:xfrm>
            <a:off x="885825" y="1744663"/>
            <a:ext cx="7385050" cy="1066800"/>
          </a:xfrm>
          <a:effectLst>
            <a:outerShdw dist="53882" dir="2700000" algn="ctr" rotWithShape="0">
              <a:srgbClr val="000000"/>
            </a:outerShdw>
          </a:effectLst>
        </p:spPr>
        <p:txBody>
          <a:bodyPr>
            <a:spAutoFit/>
          </a:bodyPr>
          <a:lstStyle/>
          <a:p>
            <a:pPr eaLnBrk="1" hangingPunct="1">
              <a:defRPr/>
            </a:pPr>
            <a:r>
              <a:rPr lang="en-US" smtClean="0"/>
              <a:t>Test for null values with the IS NULL operator.</a:t>
            </a:r>
          </a:p>
        </p:txBody>
      </p:sp>
      <p:grpSp>
        <p:nvGrpSpPr>
          <p:cNvPr id="2" name="Group 8"/>
          <p:cNvGrpSpPr>
            <a:grpSpLocks/>
          </p:cNvGrpSpPr>
          <p:nvPr/>
        </p:nvGrpSpPr>
        <p:grpSpPr bwMode="auto">
          <a:xfrm>
            <a:off x="2506663" y="3646488"/>
            <a:ext cx="2027237" cy="1712912"/>
            <a:chOff x="1579" y="2297"/>
            <a:chExt cx="1277" cy="1079"/>
          </a:xfrm>
        </p:grpSpPr>
        <p:sp>
          <p:nvSpPr>
            <p:cNvPr id="20489" name="Rectangle 6"/>
            <p:cNvSpPr>
              <a:spLocks noChangeArrowheads="1"/>
            </p:cNvSpPr>
            <p:nvPr/>
          </p:nvSpPr>
          <p:spPr bwMode="ltGray">
            <a:xfrm>
              <a:off x="1731" y="2297"/>
              <a:ext cx="1125"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490" name="Rectangle 7"/>
            <p:cNvSpPr>
              <a:spLocks noChangeArrowheads="1"/>
            </p:cNvSpPr>
            <p:nvPr/>
          </p:nvSpPr>
          <p:spPr bwMode="ltGray">
            <a:xfrm>
              <a:off x="1579" y="2873"/>
              <a:ext cx="845" cy="503"/>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20487" name="Rectangle 9"/>
          <p:cNvSpPr>
            <a:spLocks noChangeArrowheads="1"/>
          </p:cNvSpPr>
          <p:nvPr/>
        </p:nvSpPr>
        <p:spPr bwMode="blackWhite">
          <a:xfrm>
            <a:off x="950913" y="3041650"/>
            <a:ext cx="73152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ename, mgr</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mgr IS NULL;</a:t>
            </a:r>
          </a:p>
        </p:txBody>
      </p:sp>
      <p:sp>
        <p:nvSpPr>
          <p:cNvPr id="20488" name="Rectangle 10"/>
          <p:cNvSpPr>
            <a:spLocks noChangeArrowheads="1"/>
          </p:cNvSpPr>
          <p:nvPr/>
        </p:nvSpPr>
        <p:spPr bwMode="blackWhite">
          <a:xfrm>
            <a:off x="950913" y="4492625"/>
            <a:ext cx="73152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ENAME            MGR</a:t>
            </a:r>
          </a:p>
          <a:p>
            <a:pPr eaLnBrk="0" hangingPunct="0">
              <a:tabLst>
                <a:tab pos="1200150" algn="l"/>
              </a:tabLst>
            </a:pPr>
            <a:r>
              <a:rPr lang="en-US" sz="1800" b="1">
                <a:solidFill>
                  <a:srgbClr val="000000"/>
                </a:solidFill>
                <a:latin typeface="Courier New" pitchFamily="49" charset="0"/>
              </a:rPr>
              <a:t>---------- ---------</a:t>
            </a:r>
          </a:p>
          <a:p>
            <a:pPr eaLnBrk="0" hangingPunct="0">
              <a:tabLst>
                <a:tab pos="1200150" algn="l"/>
              </a:tabLst>
            </a:pPr>
            <a:r>
              <a:rPr lang="en-US" sz="1800" b="1">
                <a:solidFill>
                  <a:srgbClr val="000000"/>
                </a:solidFill>
                <a:latin typeface="Courier New" pitchFamily="49" charset="0"/>
              </a:rPr>
              <a:t>KING</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Logical Operators</a:t>
            </a:r>
          </a:p>
        </p:txBody>
      </p:sp>
      <p:sp>
        <p:nvSpPr>
          <p:cNvPr id="21507" name="Rectangle 3"/>
          <p:cNvSpPr>
            <a:spLocks noChangeArrowheads="1"/>
          </p:cNvSpPr>
          <p:nvPr/>
        </p:nvSpPr>
        <p:spPr bwMode="blackWhite">
          <a:xfrm>
            <a:off x="1473200" y="1897063"/>
            <a:ext cx="1758950" cy="2871787"/>
          </a:xfrm>
          <a:prstGeom prst="rect">
            <a:avLst/>
          </a:prstGeom>
          <a:solidFill>
            <a:srgbClr val="FFCC99"/>
          </a:solidFill>
          <a:ln w="25400">
            <a:solidFill>
              <a:srgbClr val="000000"/>
            </a:solidFill>
            <a:miter lim="800000"/>
            <a:headEnd/>
            <a:tailEnd/>
          </a:ln>
        </p:spPr>
        <p:txBody>
          <a:bodyPr lIns="92075" tIns="46038" rIns="92075" bIns="46038"/>
          <a:lstStyle/>
          <a:p>
            <a:pPr eaLnBrk="0" hangingPunct="0">
              <a:lnSpc>
                <a:spcPct val="130000"/>
              </a:lnSpc>
              <a:spcBef>
                <a:spcPct val="60000"/>
              </a:spcBef>
            </a:pPr>
            <a:r>
              <a:rPr lang="en-US" sz="1800" b="1">
                <a:solidFill>
                  <a:srgbClr val="000000"/>
                </a:solidFill>
                <a:latin typeface="Arial" pitchFamily="34" charset="0"/>
              </a:rPr>
              <a:t>Operator</a:t>
            </a:r>
          </a:p>
          <a:p>
            <a:pPr eaLnBrk="0" hangingPunct="0">
              <a:lnSpc>
                <a:spcPct val="130000"/>
              </a:lnSpc>
              <a:spcBef>
                <a:spcPct val="60000"/>
              </a:spcBef>
            </a:pPr>
            <a:r>
              <a:rPr lang="en-US" sz="1800" b="1">
                <a:solidFill>
                  <a:srgbClr val="000000"/>
                </a:solidFill>
                <a:latin typeface="Arial" pitchFamily="34" charset="0"/>
              </a:rPr>
              <a:t>AND</a:t>
            </a:r>
            <a:br>
              <a:rPr lang="en-US" sz="1800" b="1">
                <a:solidFill>
                  <a:srgbClr val="000000"/>
                </a:solidFill>
                <a:latin typeface="Arial" pitchFamily="34" charset="0"/>
              </a:rPr>
            </a:br>
            <a:r>
              <a:rPr lang="en-US" sz="1800" b="1">
                <a:solidFill>
                  <a:srgbClr val="000000"/>
                </a:solidFill>
                <a:latin typeface="Arial" pitchFamily="34" charset="0"/>
              </a:rPr>
              <a:t/>
            </a:r>
            <a:br>
              <a:rPr lang="en-US" sz="1800" b="1">
                <a:solidFill>
                  <a:srgbClr val="000000"/>
                </a:solidFill>
                <a:latin typeface="Arial" pitchFamily="34" charset="0"/>
              </a:rPr>
            </a:br>
            <a:r>
              <a:rPr lang="en-US" sz="1800" b="1">
                <a:solidFill>
                  <a:srgbClr val="000000"/>
                </a:solidFill>
                <a:latin typeface="Arial" pitchFamily="34" charset="0"/>
              </a:rPr>
              <a:t>OR</a:t>
            </a:r>
          </a:p>
          <a:p>
            <a:pPr eaLnBrk="0" hangingPunct="0">
              <a:lnSpc>
                <a:spcPct val="130000"/>
              </a:lnSpc>
              <a:spcBef>
                <a:spcPct val="60000"/>
              </a:spcBef>
            </a:pPr>
            <a:r>
              <a:rPr lang="en-US" sz="1800" b="1">
                <a:solidFill>
                  <a:srgbClr val="000000"/>
                </a:solidFill>
                <a:latin typeface="Arial" pitchFamily="34" charset="0"/>
              </a:rPr>
              <a:t/>
            </a:r>
            <a:br>
              <a:rPr lang="en-US" sz="1800" b="1">
                <a:solidFill>
                  <a:srgbClr val="000000"/>
                </a:solidFill>
                <a:latin typeface="Arial" pitchFamily="34" charset="0"/>
              </a:rPr>
            </a:br>
            <a:r>
              <a:rPr lang="en-US" sz="1800" b="1">
                <a:solidFill>
                  <a:srgbClr val="000000"/>
                </a:solidFill>
                <a:latin typeface="Arial" pitchFamily="34" charset="0"/>
              </a:rPr>
              <a:t>NOT</a:t>
            </a:r>
          </a:p>
        </p:txBody>
      </p:sp>
      <p:sp>
        <p:nvSpPr>
          <p:cNvPr id="21508" name="Rectangle 4"/>
          <p:cNvSpPr>
            <a:spLocks noChangeArrowheads="1"/>
          </p:cNvSpPr>
          <p:nvPr/>
        </p:nvSpPr>
        <p:spPr bwMode="blackWhite">
          <a:xfrm>
            <a:off x="3213100" y="1897063"/>
            <a:ext cx="4298950" cy="2867025"/>
          </a:xfrm>
          <a:prstGeom prst="rect">
            <a:avLst/>
          </a:prstGeom>
          <a:solidFill>
            <a:srgbClr val="FFCC99"/>
          </a:solidFill>
          <a:ln w="25400">
            <a:solidFill>
              <a:srgbClr val="000000"/>
            </a:solidFill>
            <a:miter lim="800000"/>
            <a:headEnd/>
            <a:tailEnd/>
          </a:ln>
        </p:spPr>
        <p:txBody>
          <a:bodyPr lIns="92075" tIns="46038" rIns="92075" bIns="46038">
            <a:spAutoFit/>
          </a:bodyPr>
          <a:lstStyle/>
          <a:p>
            <a:pPr eaLnBrk="0" hangingPunct="0">
              <a:lnSpc>
                <a:spcPct val="120000"/>
              </a:lnSpc>
              <a:spcBef>
                <a:spcPct val="60000"/>
              </a:spcBef>
            </a:pPr>
            <a:r>
              <a:rPr lang="en-US" sz="1800" b="1">
                <a:solidFill>
                  <a:srgbClr val="000000"/>
                </a:solidFill>
                <a:latin typeface="Arial" pitchFamily="34" charset="0"/>
              </a:rPr>
              <a:t>Meaning</a:t>
            </a:r>
          </a:p>
          <a:p>
            <a:pPr eaLnBrk="0" hangingPunct="0">
              <a:lnSpc>
                <a:spcPct val="120000"/>
              </a:lnSpc>
              <a:spcBef>
                <a:spcPct val="60000"/>
              </a:spcBef>
            </a:pPr>
            <a:r>
              <a:rPr lang="en-US" sz="1800" b="1">
                <a:solidFill>
                  <a:srgbClr val="000000"/>
                </a:solidFill>
                <a:latin typeface="Arial" pitchFamily="34" charset="0"/>
              </a:rPr>
              <a:t>Returns TRUE if </a:t>
            </a:r>
            <a:r>
              <a:rPr lang="en-US" sz="1800" b="1" i="1">
                <a:solidFill>
                  <a:srgbClr val="000000"/>
                </a:solidFill>
                <a:latin typeface="Arial" pitchFamily="34" charset="0"/>
              </a:rPr>
              <a:t>both </a:t>
            </a:r>
            <a:r>
              <a:rPr lang="en-US" sz="1800" b="1">
                <a:solidFill>
                  <a:srgbClr val="000000"/>
                </a:solidFill>
                <a:latin typeface="Arial" pitchFamily="34" charset="0"/>
              </a:rPr>
              <a:t>component conditions are TRUE	</a:t>
            </a:r>
          </a:p>
          <a:p>
            <a:pPr eaLnBrk="0" hangingPunct="0">
              <a:lnSpc>
                <a:spcPct val="120000"/>
              </a:lnSpc>
              <a:spcBef>
                <a:spcPct val="60000"/>
              </a:spcBef>
            </a:pPr>
            <a:r>
              <a:rPr lang="en-US" sz="1800" b="1">
                <a:solidFill>
                  <a:srgbClr val="000000"/>
                </a:solidFill>
                <a:latin typeface="Arial" pitchFamily="34" charset="0"/>
              </a:rPr>
              <a:t>Returns TRUE if </a:t>
            </a:r>
            <a:r>
              <a:rPr lang="en-US" sz="1800" b="1" i="1">
                <a:solidFill>
                  <a:srgbClr val="000000"/>
                </a:solidFill>
                <a:latin typeface="Arial" pitchFamily="34" charset="0"/>
              </a:rPr>
              <a:t>either </a:t>
            </a:r>
            <a:r>
              <a:rPr lang="en-US" sz="1800" b="1">
                <a:solidFill>
                  <a:srgbClr val="000000"/>
                </a:solidFill>
                <a:latin typeface="Arial" pitchFamily="34" charset="0"/>
              </a:rPr>
              <a:t>component condition is TRUE</a:t>
            </a:r>
          </a:p>
          <a:p>
            <a:pPr eaLnBrk="0" hangingPunct="0">
              <a:lnSpc>
                <a:spcPct val="110000"/>
              </a:lnSpc>
              <a:spcBef>
                <a:spcPct val="60000"/>
              </a:spcBef>
            </a:pPr>
            <a:r>
              <a:rPr lang="en-US" sz="1800" b="1">
                <a:solidFill>
                  <a:srgbClr val="000000"/>
                </a:solidFill>
                <a:latin typeface="Arial" pitchFamily="34" charset="0"/>
              </a:rPr>
              <a:t>Returns TRUE if the following  condition is FALSE</a:t>
            </a:r>
          </a:p>
        </p:txBody>
      </p:sp>
      <p:sp>
        <p:nvSpPr>
          <p:cNvPr id="21509" name="Line 5"/>
          <p:cNvSpPr>
            <a:spLocks noChangeShapeType="1"/>
          </p:cNvSpPr>
          <p:nvPr/>
        </p:nvSpPr>
        <p:spPr bwMode="auto">
          <a:xfrm>
            <a:off x="1471613" y="2316163"/>
            <a:ext cx="6032500" cy="7937"/>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510" name="Line 6"/>
          <p:cNvSpPr>
            <a:spLocks noChangeShapeType="1"/>
          </p:cNvSpPr>
          <p:nvPr/>
        </p:nvSpPr>
        <p:spPr bwMode="auto">
          <a:xfrm>
            <a:off x="1470025" y="3184525"/>
            <a:ext cx="6035675"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511" name="Line 7"/>
          <p:cNvSpPr>
            <a:spLocks noChangeShapeType="1"/>
          </p:cNvSpPr>
          <p:nvPr/>
        </p:nvSpPr>
        <p:spPr bwMode="auto">
          <a:xfrm>
            <a:off x="1470025" y="4014788"/>
            <a:ext cx="6048375"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blackWhite">
          <a:xfrm>
            <a:off x="990600" y="2346325"/>
            <a:ext cx="7289800" cy="11906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35843" name="Rectangle 3"/>
          <p:cNvSpPr>
            <a:spLocks noChangeArrowheads="1"/>
          </p:cNvSpPr>
          <p:nvPr/>
        </p:nvSpPr>
        <p:spPr bwMode="blackWhite">
          <a:xfrm>
            <a:off x="990600" y="3938588"/>
            <a:ext cx="7289800" cy="119062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35844"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Using the AND Operator</a:t>
            </a:r>
          </a:p>
        </p:txBody>
      </p:sp>
      <p:sp>
        <p:nvSpPr>
          <p:cNvPr id="35845" name="Rectangle 5"/>
          <p:cNvSpPr>
            <a:spLocks noChangeArrowheads="1"/>
          </p:cNvSpPr>
          <p:nvPr/>
        </p:nvSpPr>
        <p:spPr bwMode="auto">
          <a:xfrm>
            <a:off x="936625" y="1401763"/>
            <a:ext cx="7335838" cy="498475"/>
          </a:xfrm>
          <a:prstGeom prst="rect">
            <a:avLst/>
          </a:prstGeom>
          <a:noFill/>
          <a:ln w="9525">
            <a:noFill/>
            <a:miter lim="800000"/>
            <a:headEnd/>
            <a:tailEnd/>
          </a:ln>
          <a:effectLst/>
        </p:spPr>
        <p:txBody>
          <a:bodyPr wrap="none" lIns="92075" tIns="46038" rIns="92075" bIns="46038">
            <a:spAutoFit/>
          </a:bodyPr>
          <a:lstStyle/>
          <a:p>
            <a:pPr defTabSz="346075" eaLnBrk="0" hangingPunct="0">
              <a:lnSpc>
                <a:spcPct val="95000"/>
              </a:lnSpc>
              <a:spcBef>
                <a:spcPct val="35000"/>
              </a:spcBef>
              <a:tabLst>
                <a:tab pos="571500" algn="l"/>
              </a:tabLst>
              <a:defRPr/>
            </a:pPr>
            <a:r>
              <a:rPr lang="en-US" sz="2800" b="1">
                <a:solidFill>
                  <a:srgbClr val="FFFFCC"/>
                </a:solidFill>
                <a:effectLst>
                  <a:outerShdw blurRad="38100" dist="38100" dir="2700000" algn="tl">
                    <a:srgbClr val="FFFFFF"/>
                  </a:outerShdw>
                </a:effectLst>
                <a:latin typeface="Arial" pitchFamily="34" charset="0"/>
              </a:rPr>
              <a:t>AND requires both conditions to be TRUE.</a:t>
            </a:r>
          </a:p>
        </p:txBody>
      </p:sp>
      <p:grpSp>
        <p:nvGrpSpPr>
          <p:cNvPr id="2" name="Group 9"/>
          <p:cNvGrpSpPr>
            <a:grpSpLocks/>
          </p:cNvGrpSpPr>
          <p:nvPr/>
        </p:nvGrpSpPr>
        <p:grpSpPr bwMode="auto">
          <a:xfrm>
            <a:off x="1701800" y="2967038"/>
            <a:ext cx="4940300" cy="2138362"/>
            <a:chOff x="1072" y="1869"/>
            <a:chExt cx="3112" cy="1347"/>
          </a:xfrm>
        </p:grpSpPr>
        <p:sp>
          <p:nvSpPr>
            <p:cNvPr id="22537" name="Rectangle 6"/>
            <p:cNvSpPr>
              <a:spLocks noChangeArrowheads="1"/>
            </p:cNvSpPr>
            <p:nvPr/>
          </p:nvSpPr>
          <p:spPr bwMode="ltGray">
            <a:xfrm>
              <a:off x="1072" y="1869"/>
              <a:ext cx="1616" cy="351"/>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8" name="Rectangle 7"/>
            <p:cNvSpPr>
              <a:spLocks noChangeArrowheads="1"/>
            </p:cNvSpPr>
            <p:nvPr/>
          </p:nvSpPr>
          <p:spPr bwMode="ltGray">
            <a:xfrm>
              <a:off x="2451" y="2521"/>
              <a:ext cx="837" cy="6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9" name="Rectangle 8"/>
            <p:cNvSpPr>
              <a:spLocks noChangeArrowheads="1"/>
            </p:cNvSpPr>
            <p:nvPr/>
          </p:nvSpPr>
          <p:spPr bwMode="ltGray">
            <a:xfrm>
              <a:off x="3347" y="2521"/>
              <a:ext cx="837" cy="6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22535" name="Rectangle 10"/>
          <p:cNvSpPr>
            <a:spLocks noChangeArrowheads="1"/>
          </p:cNvSpPr>
          <p:nvPr/>
        </p:nvSpPr>
        <p:spPr bwMode="blackWhite">
          <a:xfrm>
            <a:off x="965200" y="2333625"/>
            <a:ext cx="73152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empno, ename, job, sal</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sal&gt;=1100</a:t>
            </a:r>
          </a:p>
          <a:p>
            <a:pPr eaLnBrk="0" hangingPunct="0">
              <a:tabLst>
                <a:tab pos="1200150" algn="l"/>
              </a:tabLst>
            </a:pPr>
            <a:r>
              <a:rPr lang="en-US" sz="1800" b="1">
                <a:solidFill>
                  <a:srgbClr val="000000"/>
                </a:solidFill>
                <a:latin typeface="Courier New" pitchFamily="49" charset="0"/>
              </a:rPr>
              <a:t>  4  AND    job='CLERK';</a:t>
            </a:r>
          </a:p>
        </p:txBody>
      </p:sp>
      <p:sp>
        <p:nvSpPr>
          <p:cNvPr id="22536" name="Rectangle 11"/>
          <p:cNvSpPr>
            <a:spLocks noChangeArrowheads="1"/>
          </p:cNvSpPr>
          <p:nvPr/>
        </p:nvSpPr>
        <p:spPr bwMode="blackWhite">
          <a:xfrm>
            <a:off x="965200" y="3925888"/>
            <a:ext cx="73152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    EMPNO ENAME      JOB             SAL</a:t>
            </a:r>
          </a:p>
          <a:p>
            <a:pPr eaLnBrk="0" hangingPunct="0">
              <a:tabLst>
                <a:tab pos="1200150" algn="l"/>
              </a:tabLst>
            </a:pPr>
            <a:r>
              <a:rPr lang="en-US" sz="1800" b="1">
                <a:solidFill>
                  <a:srgbClr val="000000"/>
                </a:solidFill>
                <a:latin typeface="Courier New" pitchFamily="49" charset="0"/>
              </a:rPr>
              <a:t>--------- ---------- --------- ---------</a:t>
            </a:r>
          </a:p>
          <a:p>
            <a:pPr eaLnBrk="0" hangingPunct="0">
              <a:tabLst>
                <a:tab pos="1200150" algn="l"/>
              </a:tabLst>
            </a:pPr>
            <a:r>
              <a:rPr lang="en-US" sz="1800" b="1">
                <a:solidFill>
                  <a:srgbClr val="000000"/>
                </a:solidFill>
                <a:latin typeface="Courier New" pitchFamily="49" charset="0"/>
              </a:rPr>
              <a:t>     7876 ADAMS      CLERK          1100</a:t>
            </a:r>
          </a:p>
          <a:p>
            <a:pPr eaLnBrk="0" hangingPunct="0">
              <a:tabLst>
                <a:tab pos="1200150" algn="l"/>
              </a:tabLst>
            </a:pPr>
            <a:r>
              <a:rPr lang="en-US" sz="1800" b="1">
                <a:solidFill>
                  <a:srgbClr val="000000"/>
                </a:solidFill>
                <a:latin typeface="Courier New" pitchFamily="49" charset="0"/>
              </a:rPr>
              <a:t>     7934 MILLER     CLERK          1300</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blackWhite">
          <a:xfrm>
            <a:off x="990600" y="1862138"/>
            <a:ext cx="7289800" cy="11906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37891" name="Rectangle 3"/>
          <p:cNvSpPr>
            <a:spLocks noChangeArrowheads="1"/>
          </p:cNvSpPr>
          <p:nvPr/>
        </p:nvSpPr>
        <p:spPr bwMode="blackWhite">
          <a:xfrm>
            <a:off x="990600" y="3098800"/>
            <a:ext cx="7289800" cy="3122613"/>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37892"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Using the OR Operator</a:t>
            </a:r>
          </a:p>
        </p:txBody>
      </p:sp>
      <p:sp>
        <p:nvSpPr>
          <p:cNvPr id="37893" name="Rectangle 5"/>
          <p:cNvSpPr>
            <a:spLocks noChangeArrowheads="1"/>
          </p:cNvSpPr>
          <p:nvPr/>
        </p:nvSpPr>
        <p:spPr bwMode="auto">
          <a:xfrm>
            <a:off x="796925" y="1411288"/>
            <a:ext cx="7724775" cy="49847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341313" lvl="1" indent="-227013" defTabSz="346075" eaLnBrk="0" hangingPunct="0">
              <a:lnSpc>
                <a:spcPct val="95000"/>
              </a:lnSpc>
              <a:spcBef>
                <a:spcPct val="35000"/>
              </a:spcBef>
              <a:tabLst>
                <a:tab pos="571500" algn="l"/>
              </a:tabLst>
              <a:defRPr/>
            </a:pPr>
            <a:r>
              <a:rPr lang="en-US" sz="2800" b="1">
                <a:solidFill>
                  <a:srgbClr val="FFFFCC"/>
                </a:solidFill>
                <a:effectLst>
                  <a:outerShdw blurRad="38100" dist="38100" dir="2700000" algn="tl">
                    <a:srgbClr val="FFFFFF"/>
                  </a:outerShdw>
                </a:effectLst>
                <a:latin typeface="Arial" pitchFamily="34" charset="0"/>
              </a:rPr>
              <a:t>OR requires either condition to be TRUE.</a:t>
            </a:r>
          </a:p>
        </p:txBody>
      </p:sp>
      <p:grpSp>
        <p:nvGrpSpPr>
          <p:cNvPr id="2" name="Group 9"/>
          <p:cNvGrpSpPr>
            <a:grpSpLocks/>
          </p:cNvGrpSpPr>
          <p:nvPr/>
        </p:nvGrpSpPr>
        <p:grpSpPr bwMode="auto">
          <a:xfrm>
            <a:off x="1643063" y="2424113"/>
            <a:ext cx="5024437" cy="3362325"/>
            <a:chOff x="1035" y="1527"/>
            <a:chExt cx="3165" cy="2118"/>
          </a:xfrm>
        </p:grpSpPr>
        <p:sp>
          <p:nvSpPr>
            <p:cNvPr id="23561" name="Rectangle 6"/>
            <p:cNvSpPr>
              <a:spLocks noChangeArrowheads="1"/>
            </p:cNvSpPr>
            <p:nvPr/>
          </p:nvSpPr>
          <p:spPr bwMode="ltGray">
            <a:xfrm>
              <a:off x="1035" y="1527"/>
              <a:ext cx="1693" cy="358"/>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62" name="Rectangle 7"/>
            <p:cNvSpPr>
              <a:spLocks noChangeArrowheads="1"/>
            </p:cNvSpPr>
            <p:nvPr/>
          </p:nvSpPr>
          <p:spPr bwMode="ltGray">
            <a:xfrm>
              <a:off x="2451" y="2019"/>
              <a:ext cx="845" cy="1626"/>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63" name="Rectangle 8"/>
            <p:cNvSpPr>
              <a:spLocks noChangeArrowheads="1"/>
            </p:cNvSpPr>
            <p:nvPr/>
          </p:nvSpPr>
          <p:spPr bwMode="ltGray">
            <a:xfrm>
              <a:off x="3355" y="2019"/>
              <a:ext cx="845" cy="1626"/>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23559" name="Rectangle 10"/>
          <p:cNvSpPr>
            <a:spLocks noChangeArrowheads="1"/>
          </p:cNvSpPr>
          <p:nvPr/>
        </p:nvSpPr>
        <p:spPr bwMode="blackWhite">
          <a:xfrm>
            <a:off x="969963" y="1849438"/>
            <a:ext cx="73152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empno, ename, job, sal</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sal&gt;=1100</a:t>
            </a:r>
          </a:p>
          <a:p>
            <a:pPr eaLnBrk="0" hangingPunct="0">
              <a:tabLst>
                <a:tab pos="1200150" algn="l"/>
              </a:tabLst>
            </a:pPr>
            <a:r>
              <a:rPr lang="en-US" sz="1800" b="1">
                <a:solidFill>
                  <a:srgbClr val="000000"/>
                </a:solidFill>
                <a:latin typeface="Courier New" pitchFamily="49" charset="0"/>
              </a:rPr>
              <a:t>  4  OR     job='CLERK';</a:t>
            </a:r>
          </a:p>
        </p:txBody>
      </p:sp>
      <p:sp>
        <p:nvSpPr>
          <p:cNvPr id="23560" name="Rectangle 11"/>
          <p:cNvSpPr>
            <a:spLocks noChangeArrowheads="1"/>
          </p:cNvSpPr>
          <p:nvPr/>
        </p:nvSpPr>
        <p:spPr bwMode="blackWhite">
          <a:xfrm>
            <a:off x="969963" y="3265488"/>
            <a:ext cx="73152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    EMPNO ENAME      JOB             SAL</a:t>
            </a:r>
          </a:p>
          <a:p>
            <a:pPr eaLnBrk="0" hangingPunct="0">
              <a:tabLst>
                <a:tab pos="1200150" algn="l"/>
              </a:tabLst>
            </a:pPr>
            <a:r>
              <a:rPr lang="en-US" sz="1800" b="1">
                <a:solidFill>
                  <a:srgbClr val="000000"/>
                </a:solidFill>
                <a:latin typeface="Courier New" pitchFamily="49" charset="0"/>
              </a:rPr>
              <a:t>--------- ---------- --------- ---------</a:t>
            </a:r>
          </a:p>
          <a:p>
            <a:pPr eaLnBrk="0" hangingPunct="0">
              <a:tabLst>
                <a:tab pos="1200150" algn="l"/>
              </a:tabLst>
            </a:pPr>
            <a:r>
              <a:rPr lang="en-US" sz="1800" b="1">
                <a:solidFill>
                  <a:srgbClr val="000000"/>
                </a:solidFill>
                <a:latin typeface="Courier New" pitchFamily="49" charset="0"/>
              </a:rPr>
              <a:t>     7839 KING       PRESIDENT      5000</a:t>
            </a:r>
          </a:p>
          <a:p>
            <a:pPr eaLnBrk="0" hangingPunct="0">
              <a:tabLst>
                <a:tab pos="1200150" algn="l"/>
              </a:tabLst>
            </a:pPr>
            <a:r>
              <a:rPr lang="en-US" sz="1800" b="1">
                <a:solidFill>
                  <a:srgbClr val="000000"/>
                </a:solidFill>
                <a:latin typeface="Courier New" pitchFamily="49" charset="0"/>
              </a:rPr>
              <a:t>     7698 BLAKE      MANAGER        2850</a:t>
            </a:r>
          </a:p>
          <a:p>
            <a:pPr eaLnBrk="0" hangingPunct="0">
              <a:tabLst>
                <a:tab pos="1200150" algn="l"/>
              </a:tabLst>
            </a:pPr>
            <a:r>
              <a:rPr lang="en-US" sz="1800" b="1">
                <a:solidFill>
                  <a:srgbClr val="000000"/>
                </a:solidFill>
                <a:latin typeface="Courier New" pitchFamily="49" charset="0"/>
              </a:rPr>
              <a:t>     7782 CLARK      MANAGER        2450</a:t>
            </a:r>
          </a:p>
          <a:p>
            <a:pPr eaLnBrk="0" hangingPunct="0">
              <a:tabLst>
                <a:tab pos="1200150" algn="l"/>
              </a:tabLst>
            </a:pPr>
            <a:r>
              <a:rPr lang="en-US" sz="1800" b="1">
                <a:solidFill>
                  <a:srgbClr val="000000"/>
                </a:solidFill>
                <a:latin typeface="Courier New" pitchFamily="49" charset="0"/>
              </a:rPr>
              <a:t>     7566 JONES      MANAGER        2975</a:t>
            </a:r>
          </a:p>
          <a:p>
            <a:pPr eaLnBrk="0" hangingPunct="0">
              <a:tabLst>
                <a:tab pos="1200150" algn="l"/>
              </a:tabLst>
            </a:pPr>
            <a:r>
              <a:rPr lang="en-US" sz="1800" b="1">
                <a:solidFill>
                  <a:srgbClr val="000000"/>
                </a:solidFill>
                <a:latin typeface="Courier New" pitchFamily="49" charset="0"/>
              </a:rPr>
              <a:t>     7654 MARTIN     SALESMAN       1250</a:t>
            </a:r>
          </a:p>
          <a:p>
            <a:pPr eaLnBrk="0" hangingPunct="0">
              <a:tabLst>
                <a:tab pos="1200150" algn="l"/>
              </a:tabLst>
            </a:pPr>
            <a:r>
              <a:rPr lang="en-US" sz="1800" b="1">
                <a:solidFill>
                  <a:srgbClr val="000000"/>
                </a:solidFill>
                <a:latin typeface="Courier New" pitchFamily="49" charset="0"/>
              </a:rPr>
              <a:t>     ... </a:t>
            </a:r>
          </a:p>
          <a:p>
            <a:pPr eaLnBrk="0" hangingPunct="0">
              <a:tabLst>
                <a:tab pos="1200150" algn="l"/>
              </a:tabLst>
            </a:pPr>
            <a:r>
              <a:rPr lang="en-US" sz="1800" b="1">
                <a:solidFill>
                  <a:srgbClr val="000000"/>
                </a:solidFill>
                <a:latin typeface="Courier New" pitchFamily="49" charset="0"/>
              </a:rPr>
              <a:t>     7900 JAMES      CLERK           950</a:t>
            </a:r>
          </a:p>
          <a:p>
            <a:pPr eaLnBrk="0" hangingPunct="0">
              <a:tabLst>
                <a:tab pos="1200150" algn="l"/>
              </a:tabLst>
            </a:pPr>
            <a:r>
              <a:rPr lang="en-US" sz="1800" b="1">
                <a:solidFill>
                  <a:srgbClr val="000000"/>
                </a:solidFill>
                <a:latin typeface="Courier New" pitchFamily="49" charset="0"/>
              </a:rPr>
              <a:t>     ...</a:t>
            </a:r>
          </a:p>
          <a:p>
            <a:pPr eaLnBrk="0" hangingPunct="0">
              <a:tabLst>
                <a:tab pos="1200150" algn="l"/>
              </a:tabLst>
            </a:pPr>
            <a:r>
              <a:rPr lang="en-US" sz="1800" b="1">
                <a:solidFill>
                  <a:srgbClr val="000000"/>
                </a:solidFill>
                <a:latin typeface="Courier New" pitchFamily="49" charset="0"/>
              </a:rPr>
              <a:t>14 rows selected.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blackWhite">
          <a:xfrm>
            <a:off x="857250" y="1716088"/>
            <a:ext cx="7507288"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39939" name="Rectangle 3"/>
          <p:cNvSpPr>
            <a:spLocks noChangeArrowheads="1"/>
          </p:cNvSpPr>
          <p:nvPr/>
        </p:nvSpPr>
        <p:spPr bwMode="blackWhite">
          <a:xfrm>
            <a:off x="857250" y="3305175"/>
            <a:ext cx="7499350" cy="2014538"/>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39940"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Using the NOT Operator</a:t>
            </a:r>
          </a:p>
        </p:txBody>
      </p:sp>
      <p:grpSp>
        <p:nvGrpSpPr>
          <p:cNvPr id="2" name="Group 7"/>
          <p:cNvGrpSpPr>
            <a:grpSpLocks/>
          </p:cNvGrpSpPr>
          <p:nvPr/>
        </p:nvGrpSpPr>
        <p:grpSpPr bwMode="auto">
          <a:xfrm>
            <a:off x="1541463" y="2300288"/>
            <a:ext cx="6688137" cy="2957512"/>
            <a:chOff x="971" y="1449"/>
            <a:chExt cx="4213" cy="1863"/>
          </a:xfrm>
        </p:grpSpPr>
        <p:sp>
          <p:nvSpPr>
            <p:cNvPr id="24584" name="Rectangle 5"/>
            <p:cNvSpPr>
              <a:spLocks noChangeArrowheads="1"/>
            </p:cNvSpPr>
            <p:nvPr/>
          </p:nvSpPr>
          <p:spPr bwMode="ltGray">
            <a:xfrm>
              <a:off x="971" y="1449"/>
              <a:ext cx="4213"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85" name="Rectangle 6"/>
            <p:cNvSpPr>
              <a:spLocks noChangeArrowheads="1"/>
            </p:cNvSpPr>
            <p:nvPr/>
          </p:nvSpPr>
          <p:spPr bwMode="ltGray">
            <a:xfrm>
              <a:off x="1507" y="2111"/>
              <a:ext cx="845" cy="1201"/>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24582" name="Rectangle 8"/>
          <p:cNvSpPr>
            <a:spLocks noChangeArrowheads="1"/>
          </p:cNvSpPr>
          <p:nvPr/>
        </p:nvSpPr>
        <p:spPr bwMode="blackWhite">
          <a:xfrm>
            <a:off x="819150" y="1703388"/>
            <a:ext cx="7532688"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ename, job</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job NOT IN ('CLERK','MANAGER','ANALYST');</a:t>
            </a:r>
          </a:p>
        </p:txBody>
      </p:sp>
      <p:sp>
        <p:nvSpPr>
          <p:cNvPr id="24583" name="Rectangle 9"/>
          <p:cNvSpPr>
            <a:spLocks noChangeArrowheads="1"/>
          </p:cNvSpPr>
          <p:nvPr/>
        </p:nvSpPr>
        <p:spPr bwMode="blackWhite">
          <a:xfrm>
            <a:off x="819150" y="3292475"/>
            <a:ext cx="7524750"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ENAME      JOB</a:t>
            </a:r>
          </a:p>
          <a:p>
            <a:pPr eaLnBrk="0" hangingPunct="0">
              <a:tabLst>
                <a:tab pos="1200150" algn="l"/>
              </a:tabLst>
            </a:pPr>
            <a:r>
              <a:rPr lang="en-US" sz="1800" b="1">
                <a:solidFill>
                  <a:srgbClr val="000000"/>
                </a:solidFill>
                <a:latin typeface="Courier New" pitchFamily="49" charset="0"/>
              </a:rPr>
              <a:t>---------- ---------</a:t>
            </a:r>
          </a:p>
          <a:p>
            <a:pPr eaLnBrk="0" hangingPunct="0">
              <a:tabLst>
                <a:tab pos="1200150" algn="l"/>
              </a:tabLst>
            </a:pPr>
            <a:r>
              <a:rPr lang="en-US" sz="1800" b="1">
                <a:solidFill>
                  <a:srgbClr val="000000"/>
                </a:solidFill>
                <a:latin typeface="Courier New" pitchFamily="49" charset="0"/>
              </a:rPr>
              <a:t>KING       PRESIDENT</a:t>
            </a:r>
          </a:p>
          <a:p>
            <a:pPr eaLnBrk="0" hangingPunct="0">
              <a:tabLst>
                <a:tab pos="1200150" algn="l"/>
              </a:tabLst>
            </a:pPr>
            <a:r>
              <a:rPr lang="en-US" sz="1800" b="1">
                <a:solidFill>
                  <a:srgbClr val="000000"/>
                </a:solidFill>
                <a:latin typeface="Courier New" pitchFamily="49" charset="0"/>
              </a:rPr>
              <a:t>MARTIN     SALESMAN</a:t>
            </a:r>
          </a:p>
          <a:p>
            <a:pPr eaLnBrk="0" hangingPunct="0">
              <a:tabLst>
                <a:tab pos="1200150" algn="l"/>
              </a:tabLst>
            </a:pPr>
            <a:r>
              <a:rPr lang="en-US" sz="1800" b="1">
                <a:solidFill>
                  <a:srgbClr val="000000"/>
                </a:solidFill>
                <a:latin typeface="Courier New" pitchFamily="49" charset="0"/>
              </a:rPr>
              <a:t>ALLEN      SALESMAN</a:t>
            </a:r>
          </a:p>
          <a:p>
            <a:pPr eaLnBrk="0" hangingPunct="0">
              <a:tabLst>
                <a:tab pos="1200150" algn="l"/>
              </a:tabLst>
            </a:pPr>
            <a:r>
              <a:rPr lang="en-US" sz="1800" b="1">
                <a:solidFill>
                  <a:srgbClr val="000000"/>
                </a:solidFill>
                <a:latin typeface="Courier New" pitchFamily="49" charset="0"/>
              </a:rPr>
              <a:t>TURNER     SALESMAN</a:t>
            </a:r>
          </a:p>
          <a:p>
            <a:pPr eaLnBrk="0" hangingPunct="0">
              <a:tabLst>
                <a:tab pos="1200150" algn="l"/>
              </a:tabLst>
            </a:pPr>
            <a:r>
              <a:rPr lang="en-US" sz="1800" b="1">
                <a:solidFill>
                  <a:srgbClr val="000000"/>
                </a:solidFill>
                <a:latin typeface="Courier New" pitchFamily="49" charset="0"/>
              </a:rPr>
              <a:t>WARD       SALESMAN</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Rules of Precedence</a:t>
            </a:r>
          </a:p>
        </p:txBody>
      </p:sp>
      <p:sp>
        <p:nvSpPr>
          <p:cNvPr id="41987" name="Rectangle 3"/>
          <p:cNvSpPr>
            <a:spLocks noGrp="1" noChangeArrowheads="1"/>
          </p:cNvSpPr>
          <p:nvPr>
            <p:ph type="body" idx="1"/>
          </p:nvPr>
        </p:nvSpPr>
        <p:spPr>
          <a:xfrm>
            <a:off x="955675" y="4910138"/>
            <a:ext cx="7385050" cy="1066800"/>
          </a:xfrm>
          <a:effectLst>
            <a:outerShdw dist="53882" dir="2700000" algn="ctr" rotWithShape="0">
              <a:srgbClr val="000000"/>
            </a:outerShdw>
          </a:effectLst>
        </p:spPr>
        <p:txBody>
          <a:bodyPr>
            <a:spAutoFit/>
          </a:bodyPr>
          <a:lstStyle/>
          <a:p>
            <a:pPr eaLnBrk="1" hangingPunct="1">
              <a:defRPr/>
            </a:pPr>
            <a:r>
              <a:rPr lang="en-US" smtClean="0"/>
              <a:t>Override rules of precedence by using parentheses.</a:t>
            </a:r>
          </a:p>
        </p:txBody>
      </p:sp>
      <p:sp>
        <p:nvSpPr>
          <p:cNvPr id="25604" name="Rectangle 4"/>
          <p:cNvSpPr>
            <a:spLocks noChangeArrowheads="1"/>
          </p:cNvSpPr>
          <p:nvPr/>
        </p:nvSpPr>
        <p:spPr bwMode="blackWhite">
          <a:xfrm>
            <a:off x="774700" y="1546225"/>
            <a:ext cx="7626350" cy="2984500"/>
          </a:xfrm>
          <a:prstGeom prst="rect">
            <a:avLst/>
          </a:prstGeom>
          <a:solidFill>
            <a:srgbClr val="FFCC99"/>
          </a:solidFill>
          <a:ln w="25400">
            <a:solidFill>
              <a:srgbClr val="000000"/>
            </a:solidFill>
            <a:miter lim="800000"/>
            <a:headEnd/>
            <a:tailEnd/>
          </a:ln>
        </p:spPr>
        <p:txBody>
          <a:bodyPr wrap="none" anchor="ctr"/>
          <a:lstStyle/>
          <a:p>
            <a:endParaRPr lang="en-US"/>
          </a:p>
        </p:txBody>
      </p:sp>
      <p:sp>
        <p:nvSpPr>
          <p:cNvPr id="25605" name="Line 5"/>
          <p:cNvSpPr>
            <a:spLocks noChangeShapeType="1"/>
          </p:cNvSpPr>
          <p:nvPr/>
        </p:nvSpPr>
        <p:spPr bwMode="auto">
          <a:xfrm>
            <a:off x="774700" y="2151063"/>
            <a:ext cx="7620000" cy="0"/>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6" name="Line 6"/>
          <p:cNvSpPr>
            <a:spLocks noChangeShapeType="1"/>
          </p:cNvSpPr>
          <p:nvPr/>
        </p:nvSpPr>
        <p:spPr bwMode="auto">
          <a:xfrm>
            <a:off x="774700" y="3482975"/>
            <a:ext cx="7639050"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7" name="Line 7"/>
          <p:cNvSpPr>
            <a:spLocks noChangeShapeType="1"/>
          </p:cNvSpPr>
          <p:nvPr/>
        </p:nvSpPr>
        <p:spPr bwMode="auto">
          <a:xfrm>
            <a:off x="4000500" y="1533525"/>
            <a:ext cx="0" cy="300990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8" name="Rectangle 8"/>
          <p:cNvSpPr>
            <a:spLocks noChangeArrowheads="1"/>
          </p:cNvSpPr>
          <p:nvPr/>
        </p:nvSpPr>
        <p:spPr bwMode="auto">
          <a:xfrm>
            <a:off x="984250" y="1719263"/>
            <a:ext cx="77470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lnSpc>
                <a:spcPct val="80000"/>
              </a:lnSpc>
              <a:spcBef>
                <a:spcPct val="35000"/>
              </a:spcBef>
              <a:tabLst>
                <a:tab pos="1371600" algn="r"/>
                <a:tab pos="3270250" algn="l"/>
              </a:tabLst>
            </a:pPr>
            <a:r>
              <a:rPr lang="en-US" sz="2800" b="1">
                <a:solidFill>
                  <a:srgbClr val="000000"/>
                </a:solidFill>
                <a:latin typeface="Arial" pitchFamily="34" charset="0"/>
              </a:rPr>
              <a:t>Order Evaluated	Operator</a:t>
            </a:r>
          </a:p>
          <a:p>
            <a:pPr eaLnBrk="0" hangingPunct="0">
              <a:lnSpc>
                <a:spcPct val="80000"/>
              </a:lnSpc>
              <a:spcBef>
                <a:spcPct val="35000"/>
              </a:spcBef>
              <a:tabLst>
                <a:tab pos="1371600" algn="r"/>
                <a:tab pos="3270250" algn="l"/>
              </a:tabLst>
            </a:pPr>
            <a:r>
              <a:rPr lang="en-US" sz="2800" b="1">
                <a:solidFill>
                  <a:srgbClr val="000000"/>
                </a:solidFill>
                <a:latin typeface="Arial" pitchFamily="34" charset="0"/>
              </a:rPr>
              <a:t>    	1	All comparison </a:t>
            </a:r>
            <a:br>
              <a:rPr lang="en-US" sz="2800" b="1">
                <a:solidFill>
                  <a:srgbClr val="000000"/>
                </a:solidFill>
                <a:latin typeface="Arial" pitchFamily="34" charset="0"/>
              </a:rPr>
            </a:br>
            <a:r>
              <a:rPr lang="en-US" sz="2800" b="1">
                <a:solidFill>
                  <a:srgbClr val="000000"/>
                </a:solidFill>
                <a:latin typeface="Arial" pitchFamily="34" charset="0"/>
              </a:rPr>
              <a:t>		operators</a:t>
            </a:r>
          </a:p>
          <a:p>
            <a:pPr eaLnBrk="0" hangingPunct="0">
              <a:lnSpc>
                <a:spcPct val="80000"/>
              </a:lnSpc>
              <a:spcBef>
                <a:spcPct val="35000"/>
              </a:spcBef>
              <a:tabLst>
                <a:tab pos="1371600" algn="r"/>
                <a:tab pos="3270250" algn="l"/>
              </a:tabLst>
            </a:pPr>
            <a:r>
              <a:rPr lang="en-US" sz="2800" b="1">
                <a:solidFill>
                  <a:srgbClr val="000000"/>
                </a:solidFill>
                <a:latin typeface="Arial" pitchFamily="34" charset="0"/>
              </a:rPr>
              <a:t>	2	NOT</a:t>
            </a:r>
          </a:p>
          <a:p>
            <a:pPr eaLnBrk="0" hangingPunct="0">
              <a:lnSpc>
                <a:spcPct val="80000"/>
              </a:lnSpc>
              <a:spcBef>
                <a:spcPct val="35000"/>
              </a:spcBef>
              <a:tabLst>
                <a:tab pos="1371600" algn="r"/>
                <a:tab pos="3270250" algn="l"/>
              </a:tabLst>
            </a:pPr>
            <a:r>
              <a:rPr lang="en-US" sz="2800" b="1">
                <a:solidFill>
                  <a:srgbClr val="000000"/>
                </a:solidFill>
                <a:latin typeface="Arial" pitchFamily="34" charset="0"/>
              </a:rPr>
              <a:t>	3	AND</a:t>
            </a:r>
          </a:p>
          <a:p>
            <a:pPr eaLnBrk="0" hangingPunct="0">
              <a:lnSpc>
                <a:spcPct val="80000"/>
              </a:lnSpc>
              <a:spcBef>
                <a:spcPct val="35000"/>
              </a:spcBef>
              <a:tabLst>
                <a:tab pos="1371600" algn="r"/>
                <a:tab pos="3270250" algn="l"/>
              </a:tabLst>
            </a:pPr>
            <a:r>
              <a:rPr lang="en-US" sz="2800" b="1">
                <a:solidFill>
                  <a:srgbClr val="000000"/>
                </a:solidFill>
                <a:latin typeface="Arial" pitchFamily="34" charset="0"/>
              </a:rPr>
              <a:t>	4	OR</a:t>
            </a:r>
          </a:p>
        </p:txBody>
      </p:sp>
      <p:sp>
        <p:nvSpPr>
          <p:cNvPr id="25609" name="Line 9"/>
          <p:cNvSpPr>
            <a:spLocks noChangeShapeType="1"/>
          </p:cNvSpPr>
          <p:nvPr/>
        </p:nvSpPr>
        <p:spPr bwMode="auto">
          <a:xfrm>
            <a:off x="771525" y="2987675"/>
            <a:ext cx="7623175"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10" name="Line 10"/>
          <p:cNvSpPr>
            <a:spLocks noChangeShapeType="1"/>
          </p:cNvSpPr>
          <p:nvPr/>
        </p:nvSpPr>
        <p:spPr bwMode="auto">
          <a:xfrm>
            <a:off x="755650" y="3978275"/>
            <a:ext cx="7639050"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Objectives</a:t>
            </a:r>
          </a:p>
        </p:txBody>
      </p:sp>
      <p:sp>
        <p:nvSpPr>
          <p:cNvPr id="7171" name="Rectangle 3"/>
          <p:cNvSpPr>
            <a:spLocks noGrp="1" noChangeArrowheads="1"/>
          </p:cNvSpPr>
          <p:nvPr>
            <p:ph type="body" idx="1"/>
          </p:nvPr>
        </p:nvSpPr>
        <p:spPr>
          <a:xfrm>
            <a:off x="685800" y="2057400"/>
            <a:ext cx="7772400" cy="2092325"/>
          </a:xfrm>
          <a:effectLst>
            <a:outerShdw dist="53882" dir="2700000" algn="ctr" rotWithShape="0">
              <a:srgbClr val="000000"/>
            </a:outerShdw>
          </a:effectLst>
        </p:spPr>
        <p:txBody>
          <a:bodyPr>
            <a:spAutoFit/>
          </a:bodyPr>
          <a:lstStyle/>
          <a:p>
            <a:pPr eaLnBrk="1" hangingPunct="1">
              <a:defRPr/>
            </a:pPr>
            <a:r>
              <a:rPr lang="en-US" smtClean="0"/>
              <a:t>After completing this lesson, you should be able to do the following:</a:t>
            </a:r>
          </a:p>
          <a:p>
            <a:pPr lvl="1" eaLnBrk="1" hangingPunct="1">
              <a:defRPr/>
            </a:pPr>
            <a:r>
              <a:rPr lang="en-US" smtClean="0"/>
              <a:t>Limit the rows retrieved by a query</a:t>
            </a:r>
          </a:p>
          <a:p>
            <a:pPr lvl="1" eaLnBrk="1" hangingPunct="1">
              <a:defRPr/>
            </a:pPr>
            <a:r>
              <a:rPr lang="en-US" smtClean="0"/>
              <a:t>Sort the rows retrieved by a query</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blackWhite">
          <a:xfrm>
            <a:off x="925513" y="1482725"/>
            <a:ext cx="7289800" cy="146526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44035" name="Rectangle 3"/>
          <p:cNvSpPr>
            <a:spLocks noGrp="1" noChangeArrowheads="1"/>
          </p:cNvSpPr>
          <p:nvPr>
            <p:ph type="title"/>
          </p:nvPr>
        </p:nvSpPr>
        <p:spPr>
          <a:xfrm>
            <a:off x="922338" y="466725"/>
            <a:ext cx="7299325" cy="881063"/>
          </a:xfrm>
          <a:effectLst>
            <a:outerShdw dist="53882" dir="2700000" algn="ctr" rotWithShape="0">
              <a:srgbClr val="000000"/>
            </a:outerShdw>
          </a:effectLst>
        </p:spPr>
        <p:txBody>
          <a:bodyPr anchor="t"/>
          <a:lstStyle/>
          <a:p>
            <a:pPr eaLnBrk="1" hangingPunct="1">
              <a:defRPr/>
            </a:pPr>
            <a:r>
              <a:rPr lang="en-US" smtClean="0"/>
              <a:t>Rules of Precedence</a:t>
            </a:r>
          </a:p>
        </p:txBody>
      </p:sp>
      <p:sp>
        <p:nvSpPr>
          <p:cNvPr id="44036" name="Rectangle 4"/>
          <p:cNvSpPr>
            <a:spLocks noChangeArrowheads="1"/>
          </p:cNvSpPr>
          <p:nvPr/>
        </p:nvSpPr>
        <p:spPr bwMode="blackWhite">
          <a:xfrm>
            <a:off x="925513" y="3530600"/>
            <a:ext cx="7289800" cy="2014538"/>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r>
              <a:rPr lang="en-US" sz="1800" b="1">
                <a:solidFill>
                  <a:srgbClr val="000000"/>
                </a:solidFill>
                <a:latin typeface="Courier New" pitchFamily="49" charset="0"/>
              </a:rPr>
              <a:t>ENAME      JOB             SAL</a:t>
            </a:r>
          </a:p>
          <a:p>
            <a:pPr eaLnBrk="0" hangingPunct="0">
              <a:tabLst>
                <a:tab pos="1200150" algn="l"/>
              </a:tabLst>
              <a:defRPr/>
            </a:pPr>
            <a:r>
              <a:rPr lang="en-US" sz="1800" b="1">
                <a:solidFill>
                  <a:srgbClr val="000000"/>
                </a:solidFill>
                <a:latin typeface="Courier New" pitchFamily="49" charset="0"/>
              </a:rPr>
              <a:t>---------- --------- ---------</a:t>
            </a:r>
          </a:p>
          <a:p>
            <a:pPr eaLnBrk="0" hangingPunct="0">
              <a:tabLst>
                <a:tab pos="1200150" algn="l"/>
              </a:tabLst>
              <a:defRPr/>
            </a:pPr>
            <a:r>
              <a:rPr lang="en-US" sz="1800" b="1">
                <a:solidFill>
                  <a:srgbClr val="000000"/>
                </a:solidFill>
                <a:latin typeface="Courier New" pitchFamily="49" charset="0"/>
              </a:rPr>
              <a:t>KING       PRESIDENT      5000</a:t>
            </a:r>
          </a:p>
          <a:p>
            <a:pPr eaLnBrk="0" hangingPunct="0">
              <a:tabLst>
                <a:tab pos="1200150" algn="l"/>
              </a:tabLst>
              <a:defRPr/>
            </a:pPr>
            <a:r>
              <a:rPr lang="en-US" sz="1800" b="1">
                <a:solidFill>
                  <a:srgbClr val="000000"/>
                </a:solidFill>
                <a:latin typeface="Courier New" pitchFamily="49" charset="0"/>
              </a:rPr>
              <a:t>MARTIN     SALESMAN       1250</a:t>
            </a:r>
          </a:p>
          <a:p>
            <a:pPr eaLnBrk="0" hangingPunct="0">
              <a:tabLst>
                <a:tab pos="1200150" algn="l"/>
              </a:tabLst>
              <a:defRPr/>
            </a:pPr>
            <a:r>
              <a:rPr lang="en-US" sz="1800" b="1">
                <a:solidFill>
                  <a:srgbClr val="000000"/>
                </a:solidFill>
                <a:latin typeface="Courier New" pitchFamily="49" charset="0"/>
              </a:rPr>
              <a:t>ALLEN      SALESMAN       1600</a:t>
            </a:r>
          </a:p>
          <a:p>
            <a:pPr eaLnBrk="0" hangingPunct="0">
              <a:tabLst>
                <a:tab pos="1200150" algn="l"/>
              </a:tabLst>
              <a:defRPr/>
            </a:pPr>
            <a:r>
              <a:rPr lang="en-US" sz="1800" b="1">
                <a:solidFill>
                  <a:srgbClr val="000000"/>
                </a:solidFill>
                <a:latin typeface="Courier New" pitchFamily="49" charset="0"/>
              </a:rPr>
              <a:t>TURNER     SALESMAN       1500</a:t>
            </a:r>
          </a:p>
          <a:p>
            <a:pPr eaLnBrk="0" hangingPunct="0">
              <a:tabLst>
                <a:tab pos="1200150" algn="l"/>
              </a:tabLst>
              <a:defRPr/>
            </a:pPr>
            <a:r>
              <a:rPr lang="en-US" sz="1800" b="1">
                <a:solidFill>
                  <a:srgbClr val="000000"/>
                </a:solidFill>
                <a:latin typeface="Courier New" pitchFamily="49" charset="0"/>
              </a:rPr>
              <a:t>WARD       SALESMAN       1250</a:t>
            </a:r>
          </a:p>
        </p:txBody>
      </p:sp>
      <p:grpSp>
        <p:nvGrpSpPr>
          <p:cNvPr id="2" name="Group 8"/>
          <p:cNvGrpSpPr>
            <a:grpSpLocks/>
          </p:cNvGrpSpPr>
          <p:nvPr/>
        </p:nvGrpSpPr>
        <p:grpSpPr bwMode="auto">
          <a:xfrm>
            <a:off x="1592263" y="2519363"/>
            <a:ext cx="1062037" cy="374650"/>
            <a:chOff x="1003" y="1587"/>
            <a:chExt cx="669" cy="236"/>
          </a:xfrm>
        </p:grpSpPr>
        <p:sp>
          <p:nvSpPr>
            <p:cNvPr id="26632" name="Rectangle 5"/>
            <p:cNvSpPr>
              <a:spLocks noChangeArrowheads="1"/>
            </p:cNvSpPr>
            <p:nvPr/>
          </p:nvSpPr>
          <p:spPr bwMode="ltGray">
            <a:xfrm>
              <a:off x="1003" y="1651"/>
              <a:ext cx="386" cy="172"/>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4038" name="Freeform 6"/>
            <p:cNvSpPr>
              <a:spLocks/>
            </p:cNvSpPr>
            <p:nvPr/>
          </p:nvSpPr>
          <p:spPr bwMode="auto">
            <a:xfrm>
              <a:off x="1444" y="1587"/>
              <a:ext cx="228" cy="147"/>
            </a:xfrm>
            <a:custGeom>
              <a:avLst/>
              <a:gdLst/>
              <a:ahLst/>
              <a:cxnLst>
                <a:cxn ang="0">
                  <a:pos x="0" y="146"/>
                </a:cxn>
                <a:cxn ang="0">
                  <a:pos x="0" y="0"/>
                </a:cxn>
                <a:cxn ang="0">
                  <a:pos x="227" y="0"/>
                </a:cxn>
              </a:cxnLst>
              <a:rect l="0" t="0" r="r" b="b"/>
              <a:pathLst>
                <a:path w="228" h="147">
                  <a:moveTo>
                    <a:pt x="0" y="146"/>
                  </a:moveTo>
                  <a:lnTo>
                    <a:pt x="0" y="0"/>
                  </a:lnTo>
                  <a:lnTo>
                    <a:pt x="227" y="0"/>
                  </a:lnTo>
                </a:path>
              </a:pathLst>
            </a:custGeom>
            <a:noFill/>
            <a:ln w="25400" cap="rnd" cmpd="sng">
              <a:solidFill>
                <a:srgbClr val="FF0033"/>
              </a:solidFill>
              <a:prstDash val="solid"/>
              <a:round/>
              <a:headEnd type="none" w="sm" len="sm"/>
              <a:tailEnd type="stealth" w="med" len="lg"/>
            </a:ln>
            <a:effectLst>
              <a:outerShdw dist="17961" dir="2700000" algn="ctr" rotWithShape="0">
                <a:srgbClr val="000000"/>
              </a:outerShdw>
            </a:effectLst>
          </p:spPr>
          <p:txBody>
            <a:bodyPr/>
            <a:lstStyle/>
            <a:p>
              <a:pPr>
                <a:defRPr/>
              </a:pPr>
              <a:endParaRPr lang="en-US"/>
            </a:p>
          </p:txBody>
        </p:sp>
        <p:sp>
          <p:nvSpPr>
            <p:cNvPr id="44039" name="Line 7"/>
            <p:cNvSpPr>
              <a:spLocks noChangeShapeType="1"/>
            </p:cNvSpPr>
            <p:nvPr/>
          </p:nvSpPr>
          <p:spPr bwMode="auto">
            <a:xfrm>
              <a:off x="1389" y="1744"/>
              <a:ext cx="282" cy="0"/>
            </a:xfrm>
            <a:prstGeom prst="line">
              <a:avLst/>
            </a:prstGeom>
            <a:noFill/>
            <a:ln w="25400">
              <a:solidFill>
                <a:srgbClr val="FF0033"/>
              </a:solidFill>
              <a:round/>
              <a:headEnd type="none" w="sm" len="sm"/>
              <a:tailEnd type="stealth" w="med" len="lg"/>
            </a:ln>
            <a:effectLst>
              <a:outerShdw dist="17961" dir="2700000" algn="ctr" rotWithShape="0">
                <a:srgbClr val="000000"/>
              </a:outerShdw>
            </a:effectLst>
          </p:spPr>
          <p:txBody>
            <a:bodyPr/>
            <a:lstStyle/>
            <a:p>
              <a:pPr>
                <a:defRPr/>
              </a:pPr>
              <a:endParaRPr lang="en-US"/>
            </a:p>
          </p:txBody>
        </p:sp>
      </p:grpSp>
      <p:sp>
        <p:nvSpPr>
          <p:cNvPr id="44041" name="Rectangle 9"/>
          <p:cNvSpPr>
            <a:spLocks noChangeArrowheads="1"/>
          </p:cNvSpPr>
          <p:nvPr/>
        </p:nvSpPr>
        <p:spPr bwMode="ltGray">
          <a:xfrm>
            <a:off x="1592263" y="2346325"/>
            <a:ext cx="612775" cy="273050"/>
          </a:xfrm>
          <a:prstGeom prst="rect">
            <a:avLst/>
          </a:prstGeom>
          <a:solidFill>
            <a:srgbClr val="00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6631" name="Rectangle 10"/>
          <p:cNvSpPr>
            <a:spLocks noChangeArrowheads="1"/>
          </p:cNvSpPr>
          <p:nvPr/>
        </p:nvSpPr>
        <p:spPr bwMode="blackWhite">
          <a:xfrm>
            <a:off x="912813" y="1470025"/>
            <a:ext cx="73152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ename, job, sal</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job='SALESMAN'</a:t>
            </a:r>
          </a:p>
          <a:p>
            <a:pPr eaLnBrk="0" hangingPunct="0">
              <a:tabLst>
                <a:tab pos="1200150" algn="l"/>
              </a:tabLst>
            </a:pPr>
            <a:r>
              <a:rPr lang="en-US" sz="1800" b="1">
                <a:solidFill>
                  <a:srgbClr val="000000"/>
                </a:solidFill>
                <a:latin typeface="Courier New" pitchFamily="49" charset="0"/>
              </a:rPr>
              <a:t>  4  OR     job='PRESIDENT'</a:t>
            </a:r>
          </a:p>
          <a:p>
            <a:pPr eaLnBrk="0" hangingPunct="0">
              <a:tabLst>
                <a:tab pos="1200150" algn="l"/>
              </a:tabLst>
            </a:pPr>
            <a:r>
              <a:rPr lang="en-US" sz="1800" b="1">
                <a:solidFill>
                  <a:srgbClr val="000000"/>
                </a:solidFill>
                <a:latin typeface="Courier New" pitchFamily="49" charset="0"/>
              </a:rPr>
              <a:t>  5  AND    sal&gt;1500;</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4041"/>
                                        </p:tgtEl>
                                        <p:attrNameLst>
                                          <p:attrName>style.visibility</p:attrName>
                                        </p:attrNameLst>
                                      </p:cBhvr>
                                      <p:to>
                                        <p:strVal val="visible"/>
                                      </p:to>
                                    </p:set>
                                    <p:animEffect transition="in" filter="wipe(left)">
                                      <p:cBhvr>
                                        <p:cTn id="11" dur="500"/>
                                        <p:tgtEl>
                                          <p:spTgt spid="44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blackWhite">
          <a:xfrm>
            <a:off x="938213" y="2025650"/>
            <a:ext cx="7289800" cy="146526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46083" name="Rectangle 3"/>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Rules of Precedence</a:t>
            </a:r>
          </a:p>
        </p:txBody>
      </p:sp>
      <p:sp>
        <p:nvSpPr>
          <p:cNvPr id="46084" name="Rectangle 4"/>
          <p:cNvSpPr>
            <a:spLocks noChangeArrowheads="1"/>
          </p:cNvSpPr>
          <p:nvPr/>
        </p:nvSpPr>
        <p:spPr bwMode="blackWhite">
          <a:xfrm>
            <a:off x="938213" y="4035425"/>
            <a:ext cx="7289800" cy="119062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r>
              <a:rPr lang="en-US" sz="1800" b="1">
                <a:solidFill>
                  <a:srgbClr val="000000"/>
                </a:solidFill>
                <a:latin typeface="Courier New" pitchFamily="49" charset="0"/>
              </a:rPr>
              <a:t>ENAME      JOB             SAL</a:t>
            </a:r>
          </a:p>
          <a:p>
            <a:pPr eaLnBrk="0" hangingPunct="0">
              <a:tabLst>
                <a:tab pos="1200150" algn="l"/>
              </a:tabLst>
              <a:defRPr/>
            </a:pPr>
            <a:r>
              <a:rPr lang="en-US" sz="1800" b="1">
                <a:solidFill>
                  <a:srgbClr val="000000"/>
                </a:solidFill>
                <a:latin typeface="Courier New" pitchFamily="49" charset="0"/>
              </a:rPr>
              <a:t>---------- --------- ---------</a:t>
            </a:r>
          </a:p>
          <a:p>
            <a:pPr eaLnBrk="0" hangingPunct="0">
              <a:tabLst>
                <a:tab pos="1200150" algn="l"/>
              </a:tabLst>
              <a:defRPr/>
            </a:pPr>
            <a:r>
              <a:rPr lang="en-US" sz="1800" b="1">
                <a:solidFill>
                  <a:srgbClr val="000000"/>
                </a:solidFill>
                <a:latin typeface="Courier New" pitchFamily="49" charset="0"/>
              </a:rPr>
              <a:t>KING       PRESIDENT      5000</a:t>
            </a:r>
          </a:p>
          <a:p>
            <a:pPr eaLnBrk="0" hangingPunct="0">
              <a:tabLst>
                <a:tab pos="1200150" algn="l"/>
              </a:tabLst>
              <a:defRPr/>
            </a:pPr>
            <a:r>
              <a:rPr lang="en-US" sz="1800" b="1">
                <a:solidFill>
                  <a:srgbClr val="000000"/>
                </a:solidFill>
                <a:latin typeface="Courier New" pitchFamily="49" charset="0"/>
              </a:rPr>
              <a:t>ALLEN      SALESMAN       1600</a:t>
            </a:r>
          </a:p>
        </p:txBody>
      </p:sp>
      <p:sp>
        <p:nvSpPr>
          <p:cNvPr id="46085" name="Rectangle 5"/>
          <p:cNvSpPr>
            <a:spLocks noChangeArrowheads="1"/>
          </p:cNvSpPr>
          <p:nvPr/>
        </p:nvSpPr>
        <p:spPr bwMode="auto">
          <a:xfrm>
            <a:off x="1031875" y="1268413"/>
            <a:ext cx="5856288" cy="498475"/>
          </a:xfrm>
          <a:prstGeom prst="rect">
            <a:avLst/>
          </a:prstGeom>
          <a:noFill/>
          <a:ln w="9525">
            <a:noFill/>
            <a:miter lim="800000"/>
            <a:headEnd/>
            <a:tailEnd/>
          </a:ln>
          <a:effectLst>
            <a:outerShdw dist="53882" dir="2700000" algn="ctr" rotWithShape="0">
              <a:srgbClr val="000000"/>
            </a:outerShdw>
          </a:effectLst>
        </p:spPr>
        <p:txBody>
          <a:bodyPr wrap="none" lIns="92075" tIns="46038" rIns="92075" bIns="46038">
            <a:spAutoFit/>
          </a:bodyPr>
          <a:lstStyle/>
          <a:p>
            <a:pPr defTabSz="346075" eaLnBrk="0" hangingPunct="0">
              <a:lnSpc>
                <a:spcPct val="95000"/>
              </a:lnSpc>
              <a:spcBef>
                <a:spcPct val="35000"/>
              </a:spcBef>
              <a:tabLst>
                <a:tab pos="571500" algn="l"/>
              </a:tabLst>
              <a:defRPr/>
            </a:pPr>
            <a:r>
              <a:rPr lang="en-US" sz="2800" b="1">
                <a:solidFill>
                  <a:srgbClr val="FFFFCC"/>
                </a:solidFill>
                <a:effectLst>
                  <a:outerShdw blurRad="38100" dist="38100" dir="2700000" algn="tl">
                    <a:srgbClr val="FFFFFF"/>
                  </a:outerShdw>
                </a:effectLst>
                <a:latin typeface="Arial" pitchFamily="34" charset="0"/>
              </a:rPr>
              <a:t>Use parentheses to force priority.</a:t>
            </a:r>
          </a:p>
        </p:txBody>
      </p:sp>
      <p:grpSp>
        <p:nvGrpSpPr>
          <p:cNvPr id="2" name="Group 9"/>
          <p:cNvGrpSpPr>
            <a:grpSpLocks/>
          </p:cNvGrpSpPr>
          <p:nvPr/>
        </p:nvGrpSpPr>
        <p:grpSpPr bwMode="auto">
          <a:xfrm>
            <a:off x="1633538" y="2778125"/>
            <a:ext cx="1208087" cy="374650"/>
            <a:chOff x="1029" y="1750"/>
            <a:chExt cx="761" cy="236"/>
          </a:xfrm>
        </p:grpSpPr>
        <p:sp>
          <p:nvSpPr>
            <p:cNvPr id="27657" name="Rectangle 6"/>
            <p:cNvSpPr>
              <a:spLocks noChangeArrowheads="1"/>
            </p:cNvSpPr>
            <p:nvPr/>
          </p:nvSpPr>
          <p:spPr bwMode="ltGray">
            <a:xfrm>
              <a:off x="1029" y="1814"/>
              <a:ext cx="386" cy="172"/>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6087" name="Freeform 7"/>
            <p:cNvSpPr>
              <a:spLocks/>
            </p:cNvSpPr>
            <p:nvPr/>
          </p:nvSpPr>
          <p:spPr bwMode="auto">
            <a:xfrm>
              <a:off x="1562" y="1750"/>
              <a:ext cx="228" cy="147"/>
            </a:xfrm>
            <a:custGeom>
              <a:avLst/>
              <a:gdLst/>
              <a:ahLst/>
              <a:cxnLst>
                <a:cxn ang="0">
                  <a:pos x="0" y="146"/>
                </a:cxn>
                <a:cxn ang="0">
                  <a:pos x="0" y="0"/>
                </a:cxn>
                <a:cxn ang="0">
                  <a:pos x="227" y="0"/>
                </a:cxn>
              </a:cxnLst>
              <a:rect l="0" t="0" r="r" b="b"/>
              <a:pathLst>
                <a:path w="228" h="147">
                  <a:moveTo>
                    <a:pt x="0" y="146"/>
                  </a:moveTo>
                  <a:lnTo>
                    <a:pt x="0" y="0"/>
                  </a:lnTo>
                  <a:lnTo>
                    <a:pt x="227" y="0"/>
                  </a:lnTo>
                </a:path>
              </a:pathLst>
            </a:custGeom>
            <a:noFill/>
            <a:ln w="25400" cap="rnd" cmpd="sng">
              <a:solidFill>
                <a:srgbClr val="FF0033"/>
              </a:solidFill>
              <a:prstDash val="solid"/>
              <a:round/>
              <a:headEnd type="none" w="sm" len="sm"/>
              <a:tailEnd type="stealth" w="med" len="lg"/>
            </a:ln>
            <a:effectLst>
              <a:outerShdw dist="17961" dir="2700000" algn="ctr" rotWithShape="0">
                <a:srgbClr val="000000"/>
              </a:outerShdw>
            </a:effectLst>
          </p:spPr>
          <p:txBody>
            <a:bodyPr/>
            <a:lstStyle/>
            <a:p>
              <a:pPr>
                <a:defRPr/>
              </a:pPr>
              <a:endParaRPr lang="en-US"/>
            </a:p>
          </p:txBody>
        </p:sp>
        <p:sp>
          <p:nvSpPr>
            <p:cNvPr id="46088" name="Line 8"/>
            <p:cNvSpPr>
              <a:spLocks noChangeShapeType="1"/>
            </p:cNvSpPr>
            <p:nvPr/>
          </p:nvSpPr>
          <p:spPr bwMode="auto">
            <a:xfrm>
              <a:off x="1420" y="1907"/>
              <a:ext cx="369" cy="0"/>
            </a:xfrm>
            <a:prstGeom prst="line">
              <a:avLst/>
            </a:prstGeom>
            <a:noFill/>
            <a:ln w="25400">
              <a:solidFill>
                <a:srgbClr val="FF0033"/>
              </a:solidFill>
              <a:round/>
              <a:headEnd type="none" w="sm" len="sm"/>
              <a:tailEnd type="stealth" w="med" len="lg"/>
            </a:ln>
            <a:effectLst>
              <a:outerShdw dist="17961" dir="2700000" algn="ctr" rotWithShape="0">
                <a:srgbClr val="000000"/>
              </a:outerShdw>
            </a:effectLst>
          </p:spPr>
          <p:txBody>
            <a:bodyPr/>
            <a:lstStyle/>
            <a:p>
              <a:pPr>
                <a:defRPr/>
              </a:pPr>
              <a:endParaRPr lang="en-US"/>
            </a:p>
          </p:txBody>
        </p:sp>
      </p:grpSp>
      <p:sp>
        <p:nvSpPr>
          <p:cNvPr id="46090" name="Rectangle 10"/>
          <p:cNvSpPr>
            <a:spLocks noChangeArrowheads="1"/>
          </p:cNvSpPr>
          <p:nvPr/>
        </p:nvSpPr>
        <p:spPr bwMode="ltGray">
          <a:xfrm>
            <a:off x="1631950" y="3155950"/>
            <a:ext cx="612775" cy="273050"/>
          </a:xfrm>
          <a:prstGeom prst="rect">
            <a:avLst/>
          </a:prstGeom>
          <a:solidFill>
            <a:srgbClr val="00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7656" name="Rectangle 11"/>
          <p:cNvSpPr>
            <a:spLocks noChangeArrowheads="1"/>
          </p:cNvSpPr>
          <p:nvPr/>
        </p:nvSpPr>
        <p:spPr bwMode="blackWhite">
          <a:xfrm>
            <a:off x="938213" y="2012950"/>
            <a:ext cx="73152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ename, job, sal</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(job='SALESMAN'</a:t>
            </a:r>
          </a:p>
          <a:p>
            <a:pPr eaLnBrk="0" hangingPunct="0">
              <a:tabLst>
                <a:tab pos="1200150" algn="l"/>
              </a:tabLst>
            </a:pPr>
            <a:r>
              <a:rPr lang="en-US" sz="1800" b="1">
                <a:solidFill>
                  <a:srgbClr val="000000"/>
                </a:solidFill>
                <a:latin typeface="Courier New" pitchFamily="49" charset="0"/>
              </a:rPr>
              <a:t>  4  OR       job='PRESIDENT')</a:t>
            </a:r>
          </a:p>
          <a:p>
            <a:pPr eaLnBrk="0" hangingPunct="0">
              <a:tabLst>
                <a:tab pos="1200150" algn="l"/>
              </a:tabLst>
            </a:pPr>
            <a:r>
              <a:rPr lang="en-US" sz="1800" b="1">
                <a:solidFill>
                  <a:srgbClr val="000000"/>
                </a:solidFill>
                <a:latin typeface="Courier New" pitchFamily="49" charset="0"/>
              </a:rPr>
              <a:t>  5  AND      sal&gt;1500;</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6090"/>
                                        </p:tgtEl>
                                        <p:attrNameLst>
                                          <p:attrName>style.visibility</p:attrName>
                                        </p:attrNameLst>
                                      </p:cBhvr>
                                      <p:to>
                                        <p:strVal val="visible"/>
                                      </p:to>
                                    </p:set>
                                    <p:animEffect transition="in" filter="wipe(left)">
                                      <p:cBhvr>
                                        <p:cTn id="11" dur="500"/>
                                        <p:tgtEl>
                                          <p:spTgt spid="46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blackWhite">
          <a:xfrm>
            <a:off x="842963" y="3430588"/>
            <a:ext cx="7291387"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48131" name="Rectangle 3"/>
          <p:cNvSpPr>
            <a:spLocks noChangeArrowheads="1"/>
          </p:cNvSpPr>
          <p:nvPr/>
        </p:nvSpPr>
        <p:spPr bwMode="blackWhite">
          <a:xfrm>
            <a:off x="862013" y="4527550"/>
            <a:ext cx="7297737" cy="163195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48132" name="Rectangle 4"/>
          <p:cNvSpPr>
            <a:spLocks noGrp="1" noChangeArrowheads="1"/>
          </p:cNvSpPr>
          <p:nvPr>
            <p:ph type="title"/>
          </p:nvPr>
        </p:nvSpPr>
        <p:spPr>
          <a:xfrm>
            <a:off x="922338" y="473075"/>
            <a:ext cx="7299325" cy="881063"/>
          </a:xfrm>
          <a:effectLst>
            <a:outerShdw dist="53882" dir="2700000" algn="ctr" rotWithShape="0">
              <a:srgbClr val="000000"/>
            </a:outerShdw>
          </a:effectLst>
        </p:spPr>
        <p:txBody>
          <a:bodyPr anchor="t"/>
          <a:lstStyle/>
          <a:p>
            <a:pPr eaLnBrk="1" hangingPunct="1">
              <a:defRPr/>
            </a:pPr>
            <a:r>
              <a:rPr lang="en-US" smtClean="0"/>
              <a:t>ORDER BY Clause</a:t>
            </a:r>
          </a:p>
        </p:txBody>
      </p:sp>
      <p:sp>
        <p:nvSpPr>
          <p:cNvPr id="48133" name="Rectangle 5"/>
          <p:cNvSpPr>
            <a:spLocks noGrp="1" noChangeArrowheads="1"/>
          </p:cNvSpPr>
          <p:nvPr>
            <p:ph type="body" idx="1"/>
          </p:nvPr>
        </p:nvSpPr>
        <p:spPr>
          <a:xfrm>
            <a:off x="860425" y="1141413"/>
            <a:ext cx="7385050" cy="1835150"/>
          </a:xfrm>
          <a:effectLst>
            <a:outerShdw dist="53882" dir="2700000" algn="ctr" rotWithShape="0">
              <a:srgbClr val="000000"/>
            </a:outerShdw>
          </a:effectLst>
        </p:spPr>
        <p:txBody>
          <a:bodyPr>
            <a:spAutoFit/>
          </a:bodyPr>
          <a:lstStyle/>
          <a:p>
            <a:pPr lvl="1" eaLnBrk="1" hangingPunct="1">
              <a:lnSpc>
                <a:spcPct val="75000"/>
              </a:lnSpc>
              <a:defRPr/>
            </a:pPr>
            <a:r>
              <a:rPr lang="en-US" smtClean="0"/>
              <a:t>Sort rows with the ORDER BY clause</a:t>
            </a:r>
          </a:p>
          <a:p>
            <a:pPr lvl="2" eaLnBrk="1" hangingPunct="1">
              <a:lnSpc>
                <a:spcPct val="75000"/>
              </a:lnSpc>
              <a:defRPr/>
            </a:pPr>
            <a:r>
              <a:rPr lang="en-US" smtClean="0"/>
              <a:t>ASC: ascending order, default</a:t>
            </a:r>
          </a:p>
          <a:p>
            <a:pPr lvl="2" eaLnBrk="1" hangingPunct="1">
              <a:lnSpc>
                <a:spcPct val="75000"/>
              </a:lnSpc>
              <a:defRPr/>
            </a:pPr>
            <a:r>
              <a:rPr lang="en-US" smtClean="0"/>
              <a:t>DESC: descending order</a:t>
            </a:r>
          </a:p>
          <a:p>
            <a:pPr lvl="1" eaLnBrk="1" hangingPunct="1">
              <a:lnSpc>
                <a:spcPct val="75000"/>
              </a:lnSpc>
              <a:defRPr/>
            </a:pPr>
            <a:r>
              <a:rPr lang="en-US" smtClean="0"/>
              <a:t>The ORDER BY clause comes last in the SELECT statement.</a:t>
            </a:r>
          </a:p>
        </p:txBody>
      </p:sp>
      <p:grpSp>
        <p:nvGrpSpPr>
          <p:cNvPr id="2" name="Group 8"/>
          <p:cNvGrpSpPr>
            <a:grpSpLocks/>
          </p:cNvGrpSpPr>
          <p:nvPr/>
        </p:nvGrpSpPr>
        <p:grpSpPr bwMode="auto">
          <a:xfrm>
            <a:off x="1497013" y="4016375"/>
            <a:ext cx="5011737" cy="1622425"/>
            <a:chOff x="943" y="2530"/>
            <a:chExt cx="3157" cy="1022"/>
          </a:xfrm>
        </p:grpSpPr>
        <p:sp>
          <p:nvSpPr>
            <p:cNvPr id="28681" name="Rectangle 6"/>
            <p:cNvSpPr>
              <a:spLocks noChangeArrowheads="1"/>
            </p:cNvSpPr>
            <p:nvPr/>
          </p:nvSpPr>
          <p:spPr bwMode="ltGray">
            <a:xfrm>
              <a:off x="943" y="2530"/>
              <a:ext cx="1693"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8682" name="Rectangle 7"/>
            <p:cNvSpPr>
              <a:spLocks noChangeArrowheads="1"/>
            </p:cNvSpPr>
            <p:nvPr/>
          </p:nvSpPr>
          <p:spPr bwMode="ltGray">
            <a:xfrm>
              <a:off x="3255" y="2856"/>
              <a:ext cx="845" cy="696"/>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28679" name="Rectangle 9"/>
          <p:cNvSpPr>
            <a:spLocks noChangeArrowheads="1"/>
          </p:cNvSpPr>
          <p:nvPr/>
        </p:nvSpPr>
        <p:spPr bwMode="blackWhite">
          <a:xfrm>
            <a:off x="830263" y="3417888"/>
            <a:ext cx="7316787"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endParaRPr lang="en-US" sz="1800" b="1">
              <a:solidFill>
                <a:srgbClr val="000000"/>
              </a:solidFill>
              <a:latin typeface="Courier New" pitchFamily="49" charset="0"/>
            </a:endParaRPr>
          </a:p>
          <a:p>
            <a:pPr eaLnBrk="0" hangingPunct="0">
              <a:tabLst>
                <a:tab pos="1200150" algn="l"/>
              </a:tabLst>
            </a:pPr>
            <a:r>
              <a:rPr lang="en-US" sz="1800" b="1">
                <a:solidFill>
                  <a:srgbClr val="000000"/>
                </a:solidFill>
                <a:latin typeface="Courier New" pitchFamily="49" charset="0"/>
              </a:rPr>
              <a:t>SQL&gt; SELECT  	 ename, job, deptno, hiredate</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ORDER BY hiredate;</a:t>
            </a:r>
          </a:p>
          <a:p>
            <a:pPr eaLnBrk="0" hangingPunct="0">
              <a:tabLst>
                <a:tab pos="1200150" algn="l"/>
              </a:tabLst>
            </a:pPr>
            <a:endParaRPr lang="en-US" sz="1800" b="1">
              <a:solidFill>
                <a:srgbClr val="000000"/>
              </a:solidFill>
              <a:latin typeface="Courier New" pitchFamily="49" charset="0"/>
            </a:endParaRPr>
          </a:p>
        </p:txBody>
      </p:sp>
      <p:sp>
        <p:nvSpPr>
          <p:cNvPr id="28680" name="Rectangle 10"/>
          <p:cNvSpPr>
            <a:spLocks noChangeArrowheads="1"/>
          </p:cNvSpPr>
          <p:nvPr/>
        </p:nvSpPr>
        <p:spPr bwMode="blackWhite">
          <a:xfrm>
            <a:off x="849313" y="4514850"/>
            <a:ext cx="7323137"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ENAME      JOB          DEPTNO HIREDATE</a:t>
            </a:r>
          </a:p>
          <a:p>
            <a:pPr eaLnBrk="0" hangingPunct="0">
              <a:tabLst>
                <a:tab pos="1200150" algn="l"/>
              </a:tabLst>
            </a:pPr>
            <a:r>
              <a:rPr lang="en-US" sz="1800" b="1">
                <a:solidFill>
                  <a:srgbClr val="000000"/>
                </a:solidFill>
                <a:latin typeface="Courier New" pitchFamily="49" charset="0"/>
              </a:rPr>
              <a:t>---------- --------- --------- ---------</a:t>
            </a:r>
          </a:p>
          <a:p>
            <a:pPr eaLnBrk="0" hangingPunct="0">
              <a:tabLst>
                <a:tab pos="1200150" algn="l"/>
              </a:tabLst>
            </a:pPr>
            <a:r>
              <a:rPr lang="en-US" sz="1800" b="1">
                <a:solidFill>
                  <a:srgbClr val="000000"/>
                </a:solidFill>
                <a:latin typeface="Courier New" pitchFamily="49" charset="0"/>
              </a:rPr>
              <a:t>SMITH      CLERK            20 17-DEC-80</a:t>
            </a:r>
          </a:p>
          <a:p>
            <a:pPr eaLnBrk="0" hangingPunct="0">
              <a:tabLst>
                <a:tab pos="1200150" algn="l"/>
              </a:tabLst>
            </a:pPr>
            <a:r>
              <a:rPr lang="en-US" sz="1800" b="1">
                <a:solidFill>
                  <a:srgbClr val="000000"/>
                </a:solidFill>
                <a:latin typeface="Courier New" pitchFamily="49" charset="0"/>
              </a:rPr>
              <a:t>ALLEN      SALESMAN         30 20-FEB-81</a:t>
            </a:r>
          </a:p>
          <a:p>
            <a:pPr eaLnBrk="0" hangingPunct="0">
              <a:tabLst>
                <a:tab pos="1200150" algn="l"/>
              </a:tabLst>
            </a:pPr>
            <a:r>
              <a:rPr lang="en-US" sz="1800" b="1">
                <a:solidFill>
                  <a:srgbClr val="000000"/>
                </a:solidFill>
                <a:latin typeface="Courier New" pitchFamily="49" charset="0"/>
              </a:rPr>
              <a:t>...</a:t>
            </a:r>
          </a:p>
          <a:p>
            <a:pPr eaLnBrk="0" hangingPunct="0">
              <a:tabLst>
                <a:tab pos="1200150" algn="l"/>
              </a:tabLst>
            </a:pPr>
            <a:r>
              <a:rPr lang="en-US" sz="1800" b="1">
                <a:solidFill>
                  <a:srgbClr val="000000"/>
                </a:solidFill>
                <a:latin typeface="Courier New" pitchFamily="49" charset="0"/>
              </a:rPr>
              <a:t>14 rows selected.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blackWhite">
          <a:xfrm>
            <a:off x="889000" y="1546225"/>
            <a:ext cx="7291388"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50179" name="Rectangle 3"/>
          <p:cNvSpPr>
            <a:spLocks noChangeArrowheads="1"/>
          </p:cNvSpPr>
          <p:nvPr/>
        </p:nvSpPr>
        <p:spPr bwMode="blackWhite">
          <a:xfrm>
            <a:off x="906463" y="2828925"/>
            <a:ext cx="7289800" cy="3113088"/>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50180"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Sorting in Descending Order</a:t>
            </a:r>
          </a:p>
        </p:txBody>
      </p:sp>
      <p:grpSp>
        <p:nvGrpSpPr>
          <p:cNvPr id="2" name="Group 7"/>
          <p:cNvGrpSpPr>
            <a:grpSpLocks/>
          </p:cNvGrpSpPr>
          <p:nvPr/>
        </p:nvGrpSpPr>
        <p:grpSpPr bwMode="auto">
          <a:xfrm>
            <a:off x="4064000" y="2109788"/>
            <a:ext cx="2501900" cy="3249612"/>
            <a:chOff x="2560" y="1329"/>
            <a:chExt cx="1576" cy="2047"/>
          </a:xfrm>
        </p:grpSpPr>
        <p:sp>
          <p:nvSpPr>
            <p:cNvPr id="29704" name="Rectangle 5"/>
            <p:cNvSpPr>
              <a:spLocks noChangeArrowheads="1"/>
            </p:cNvSpPr>
            <p:nvPr/>
          </p:nvSpPr>
          <p:spPr bwMode="ltGray">
            <a:xfrm>
              <a:off x="2560" y="1329"/>
              <a:ext cx="520"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9705" name="Rectangle 6"/>
            <p:cNvSpPr>
              <a:spLocks noChangeArrowheads="1"/>
            </p:cNvSpPr>
            <p:nvPr/>
          </p:nvSpPr>
          <p:spPr bwMode="ltGray">
            <a:xfrm>
              <a:off x="3291" y="1801"/>
              <a:ext cx="845" cy="157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29702" name="Rectangle 8"/>
          <p:cNvSpPr>
            <a:spLocks noChangeArrowheads="1"/>
          </p:cNvSpPr>
          <p:nvPr/>
        </p:nvSpPr>
        <p:spPr bwMode="blackWhite">
          <a:xfrm>
            <a:off x="901700" y="1533525"/>
            <a:ext cx="7316788"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ename, job, deptno, hiredate</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ORDER BY hiredate DESC;</a:t>
            </a:r>
          </a:p>
        </p:txBody>
      </p:sp>
      <p:sp>
        <p:nvSpPr>
          <p:cNvPr id="29703" name="Rectangle 9"/>
          <p:cNvSpPr>
            <a:spLocks noChangeArrowheads="1"/>
          </p:cNvSpPr>
          <p:nvPr/>
        </p:nvSpPr>
        <p:spPr bwMode="blackWhite">
          <a:xfrm>
            <a:off x="919163" y="2816225"/>
            <a:ext cx="7315200"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ENAME      JOB          DEPTNO HIREDATE</a:t>
            </a:r>
          </a:p>
          <a:p>
            <a:pPr eaLnBrk="0" hangingPunct="0">
              <a:tabLst>
                <a:tab pos="1200150" algn="l"/>
              </a:tabLst>
            </a:pPr>
            <a:r>
              <a:rPr lang="en-US" sz="1800" b="1">
                <a:solidFill>
                  <a:srgbClr val="000000"/>
                </a:solidFill>
                <a:latin typeface="Courier New" pitchFamily="49" charset="0"/>
              </a:rPr>
              <a:t>---------- --------- --------- ---------</a:t>
            </a:r>
          </a:p>
          <a:p>
            <a:pPr eaLnBrk="0" hangingPunct="0">
              <a:tabLst>
                <a:tab pos="1200150" algn="l"/>
              </a:tabLst>
            </a:pPr>
            <a:r>
              <a:rPr lang="en-US" sz="1800" b="1">
                <a:solidFill>
                  <a:srgbClr val="000000"/>
                </a:solidFill>
                <a:latin typeface="Courier New" pitchFamily="49" charset="0"/>
              </a:rPr>
              <a:t>ADAMS      CLERK            20 12-JAN-83</a:t>
            </a:r>
          </a:p>
          <a:p>
            <a:pPr eaLnBrk="0" hangingPunct="0">
              <a:tabLst>
                <a:tab pos="1200150" algn="l"/>
              </a:tabLst>
            </a:pPr>
            <a:r>
              <a:rPr lang="en-US" sz="1800" b="1">
                <a:solidFill>
                  <a:srgbClr val="000000"/>
                </a:solidFill>
                <a:latin typeface="Courier New" pitchFamily="49" charset="0"/>
              </a:rPr>
              <a:t>SCOTT      ANALYST          20 09-DEC-82</a:t>
            </a:r>
          </a:p>
          <a:p>
            <a:pPr eaLnBrk="0" hangingPunct="0">
              <a:tabLst>
                <a:tab pos="1200150" algn="l"/>
              </a:tabLst>
            </a:pPr>
            <a:r>
              <a:rPr lang="en-US" sz="1800" b="1">
                <a:solidFill>
                  <a:srgbClr val="000000"/>
                </a:solidFill>
                <a:latin typeface="Courier New" pitchFamily="49" charset="0"/>
              </a:rPr>
              <a:t>MILLER     CLERK            10 23-JAN-82</a:t>
            </a:r>
          </a:p>
          <a:p>
            <a:pPr eaLnBrk="0" hangingPunct="0">
              <a:tabLst>
                <a:tab pos="1200150" algn="l"/>
              </a:tabLst>
            </a:pPr>
            <a:r>
              <a:rPr lang="en-US" sz="1800" b="1">
                <a:solidFill>
                  <a:srgbClr val="000000"/>
                </a:solidFill>
                <a:latin typeface="Courier New" pitchFamily="49" charset="0"/>
              </a:rPr>
              <a:t>JAMES      CLERK            30 03-DEC-81</a:t>
            </a:r>
          </a:p>
          <a:p>
            <a:pPr eaLnBrk="0" hangingPunct="0">
              <a:tabLst>
                <a:tab pos="1200150" algn="l"/>
              </a:tabLst>
            </a:pPr>
            <a:r>
              <a:rPr lang="en-US" sz="1800" b="1">
                <a:solidFill>
                  <a:srgbClr val="000000"/>
                </a:solidFill>
                <a:latin typeface="Courier New" pitchFamily="49" charset="0"/>
              </a:rPr>
              <a:t>FORD       ANALYST          20 03-DEC-81</a:t>
            </a:r>
          </a:p>
          <a:p>
            <a:pPr eaLnBrk="0" hangingPunct="0">
              <a:tabLst>
                <a:tab pos="1200150" algn="l"/>
              </a:tabLst>
            </a:pPr>
            <a:r>
              <a:rPr lang="en-US" sz="1800" b="1">
                <a:solidFill>
                  <a:srgbClr val="000000"/>
                </a:solidFill>
                <a:latin typeface="Courier New" pitchFamily="49" charset="0"/>
              </a:rPr>
              <a:t>KING       PRESIDENT        10 17-NOV-81</a:t>
            </a:r>
          </a:p>
          <a:p>
            <a:pPr eaLnBrk="0" hangingPunct="0">
              <a:tabLst>
                <a:tab pos="1200150" algn="l"/>
              </a:tabLst>
            </a:pPr>
            <a:r>
              <a:rPr lang="en-US" sz="1800" b="1">
                <a:solidFill>
                  <a:srgbClr val="000000"/>
                </a:solidFill>
                <a:latin typeface="Courier New" pitchFamily="49" charset="0"/>
              </a:rPr>
              <a:t>MARTIN     SALESMAN         30 28-SEP-81</a:t>
            </a:r>
          </a:p>
          <a:p>
            <a:pPr eaLnBrk="0" hangingPunct="0">
              <a:tabLst>
                <a:tab pos="1200150" algn="l"/>
              </a:tabLst>
            </a:pPr>
            <a:r>
              <a:rPr lang="en-US" sz="1800" b="1">
                <a:solidFill>
                  <a:srgbClr val="000000"/>
                </a:solidFill>
                <a:latin typeface="Courier New" pitchFamily="49" charset="0"/>
              </a:rPr>
              <a:t>...</a:t>
            </a:r>
          </a:p>
          <a:p>
            <a:pPr eaLnBrk="0" hangingPunct="0">
              <a:tabLst>
                <a:tab pos="1200150" algn="l"/>
              </a:tabLst>
            </a:pPr>
            <a:r>
              <a:rPr lang="en-US" sz="1800" b="1">
                <a:solidFill>
                  <a:srgbClr val="000000"/>
                </a:solidFill>
                <a:latin typeface="Courier New" pitchFamily="49" charset="0"/>
              </a:rPr>
              <a:t>14 rows selected.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blackWhite">
          <a:xfrm>
            <a:off x="914400" y="1546225"/>
            <a:ext cx="7291388"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52227" name="Rectangle 3"/>
          <p:cNvSpPr>
            <a:spLocks noChangeArrowheads="1"/>
          </p:cNvSpPr>
          <p:nvPr/>
        </p:nvSpPr>
        <p:spPr bwMode="blackWhite">
          <a:xfrm>
            <a:off x="914400" y="2765425"/>
            <a:ext cx="7289800" cy="338772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52228"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Sorting by Column Alias</a:t>
            </a:r>
          </a:p>
        </p:txBody>
      </p:sp>
      <p:grpSp>
        <p:nvGrpSpPr>
          <p:cNvPr id="2" name="Group 8"/>
          <p:cNvGrpSpPr>
            <a:grpSpLocks/>
          </p:cNvGrpSpPr>
          <p:nvPr/>
        </p:nvGrpSpPr>
        <p:grpSpPr bwMode="auto">
          <a:xfrm>
            <a:off x="2832100" y="1589088"/>
            <a:ext cx="3886200" cy="3973512"/>
            <a:chOff x="1784" y="1001"/>
            <a:chExt cx="2448" cy="2503"/>
          </a:xfrm>
        </p:grpSpPr>
        <p:sp>
          <p:nvSpPr>
            <p:cNvPr id="30728" name="Rectangle 5"/>
            <p:cNvSpPr>
              <a:spLocks noChangeArrowheads="1"/>
            </p:cNvSpPr>
            <p:nvPr/>
          </p:nvSpPr>
          <p:spPr bwMode="ltGray">
            <a:xfrm>
              <a:off x="1784" y="1337"/>
              <a:ext cx="696"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29" name="Rectangle 6"/>
            <p:cNvSpPr>
              <a:spLocks noChangeArrowheads="1"/>
            </p:cNvSpPr>
            <p:nvPr/>
          </p:nvSpPr>
          <p:spPr bwMode="ltGray">
            <a:xfrm>
              <a:off x="2419" y="1775"/>
              <a:ext cx="845" cy="1729"/>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30" name="Rectangle 7"/>
            <p:cNvSpPr>
              <a:spLocks noChangeArrowheads="1"/>
            </p:cNvSpPr>
            <p:nvPr/>
          </p:nvSpPr>
          <p:spPr bwMode="ltGray">
            <a:xfrm>
              <a:off x="3592" y="1001"/>
              <a:ext cx="640"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30726" name="Rectangle 9"/>
          <p:cNvSpPr>
            <a:spLocks noChangeArrowheads="1"/>
          </p:cNvSpPr>
          <p:nvPr/>
        </p:nvSpPr>
        <p:spPr bwMode="blackWhite">
          <a:xfrm>
            <a:off x="901700" y="1533525"/>
            <a:ext cx="7316788"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empno, ename, sal*12 annsal</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ORDER BY annsal;</a:t>
            </a:r>
          </a:p>
        </p:txBody>
      </p:sp>
      <p:sp>
        <p:nvSpPr>
          <p:cNvPr id="30727" name="Rectangle 10"/>
          <p:cNvSpPr>
            <a:spLocks noChangeArrowheads="1"/>
          </p:cNvSpPr>
          <p:nvPr/>
        </p:nvSpPr>
        <p:spPr bwMode="blackWhite">
          <a:xfrm>
            <a:off x="901700" y="2752725"/>
            <a:ext cx="7315200"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    EMPNO ENAME         ANNSAL</a:t>
            </a:r>
          </a:p>
          <a:p>
            <a:pPr eaLnBrk="0" hangingPunct="0">
              <a:tabLst>
                <a:tab pos="1200150" algn="l"/>
              </a:tabLst>
            </a:pPr>
            <a:r>
              <a:rPr lang="en-US" sz="1800" b="1">
                <a:solidFill>
                  <a:srgbClr val="000000"/>
                </a:solidFill>
                <a:latin typeface="Courier New" pitchFamily="49" charset="0"/>
              </a:rPr>
              <a:t>--------- ---------- ---------</a:t>
            </a:r>
          </a:p>
          <a:p>
            <a:pPr eaLnBrk="0" hangingPunct="0">
              <a:tabLst>
                <a:tab pos="1200150" algn="l"/>
              </a:tabLst>
            </a:pPr>
            <a:r>
              <a:rPr lang="en-US" sz="1800" b="1">
                <a:solidFill>
                  <a:srgbClr val="000000"/>
                </a:solidFill>
                <a:latin typeface="Courier New" pitchFamily="49" charset="0"/>
              </a:rPr>
              <a:t>     7369 SMITH           9600</a:t>
            </a:r>
          </a:p>
          <a:p>
            <a:pPr eaLnBrk="0" hangingPunct="0">
              <a:tabLst>
                <a:tab pos="1200150" algn="l"/>
              </a:tabLst>
            </a:pPr>
            <a:r>
              <a:rPr lang="en-US" sz="1800" b="1">
                <a:solidFill>
                  <a:srgbClr val="000000"/>
                </a:solidFill>
                <a:latin typeface="Courier New" pitchFamily="49" charset="0"/>
              </a:rPr>
              <a:t>     7900 JAMES          11400</a:t>
            </a:r>
          </a:p>
          <a:p>
            <a:pPr eaLnBrk="0" hangingPunct="0">
              <a:tabLst>
                <a:tab pos="1200150" algn="l"/>
              </a:tabLst>
            </a:pPr>
            <a:r>
              <a:rPr lang="en-US" sz="1800" b="1">
                <a:solidFill>
                  <a:srgbClr val="000000"/>
                </a:solidFill>
                <a:latin typeface="Courier New" pitchFamily="49" charset="0"/>
              </a:rPr>
              <a:t>     7876 ADAMS          13200</a:t>
            </a:r>
          </a:p>
          <a:p>
            <a:pPr eaLnBrk="0" hangingPunct="0">
              <a:tabLst>
                <a:tab pos="1200150" algn="l"/>
              </a:tabLst>
            </a:pPr>
            <a:r>
              <a:rPr lang="en-US" sz="1800" b="1">
                <a:solidFill>
                  <a:srgbClr val="000000"/>
                </a:solidFill>
                <a:latin typeface="Courier New" pitchFamily="49" charset="0"/>
              </a:rPr>
              <a:t>     7654 MARTIN         15000</a:t>
            </a:r>
          </a:p>
          <a:p>
            <a:pPr eaLnBrk="0" hangingPunct="0">
              <a:tabLst>
                <a:tab pos="1200150" algn="l"/>
              </a:tabLst>
            </a:pPr>
            <a:r>
              <a:rPr lang="en-US" sz="1800" b="1">
                <a:solidFill>
                  <a:srgbClr val="000000"/>
                </a:solidFill>
                <a:latin typeface="Courier New" pitchFamily="49" charset="0"/>
              </a:rPr>
              <a:t>     7521 WARD           15000</a:t>
            </a:r>
          </a:p>
          <a:p>
            <a:pPr eaLnBrk="0" hangingPunct="0">
              <a:tabLst>
                <a:tab pos="1200150" algn="l"/>
              </a:tabLst>
            </a:pPr>
            <a:r>
              <a:rPr lang="en-US" sz="1800" b="1">
                <a:solidFill>
                  <a:srgbClr val="000000"/>
                </a:solidFill>
                <a:latin typeface="Courier New" pitchFamily="49" charset="0"/>
              </a:rPr>
              <a:t>     7934 MILLER         15600</a:t>
            </a:r>
          </a:p>
          <a:p>
            <a:pPr eaLnBrk="0" hangingPunct="0">
              <a:tabLst>
                <a:tab pos="1200150" algn="l"/>
              </a:tabLst>
            </a:pPr>
            <a:r>
              <a:rPr lang="en-US" sz="1800" b="1">
                <a:solidFill>
                  <a:srgbClr val="000000"/>
                </a:solidFill>
                <a:latin typeface="Courier New" pitchFamily="49" charset="0"/>
              </a:rPr>
              <a:t>     7844 TURNER         18000</a:t>
            </a:r>
          </a:p>
          <a:p>
            <a:pPr eaLnBrk="0" hangingPunct="0">
              <a:tabLst>
                <a:tab pos="1200150" algn="l"/>
              </a:tabLst>
            </a:pPr>
            <a:r>
              <a:rPr lang="en-US" sz="1800" b="1">
                <a:solidFill>
                  <a:srgbClr val="000000"/>
                </a:solidFill>
                <a:latin typeface="Courier New" pitchFamily="49" charset="0"/>
              </a:rPr>
              <a:t>...</a:t>
            </a:r>
          </a:p>
          <a:p>
            <a:pPr eaLnBrk="0" hangingPunct="0">
              <a:tabLst>
                <a:tab pos="1200150" algn="l"/>
              </a:tabLst>
            </a:pPr>
            <a:r>
              <a:rPr lang="en-US" sz="1800" b="1">
                <a:solidFill>
                  <a:srgbClr val="000000"/>
                </a:solidFill>
                <a:latin typeface="Courier New" pitchFamily="49" charset="0"/>
              </a:rPr>
              <a:t>14 rows selected.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blackWhite">
          <a:xfrm>
            <a:off x="1092200" y="2060575"/>
            <a:ext cx="6877050"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54275" name="Rectangle 3"/>
          <p:cNvSpPr>
            <a:spLocks noChangeArrowheads="1"/>
          </p:cNvSpPr>
          <p:nvPr/>
        </p:nvSpPr>
        <p:spPr bwMode="blackWhite">
          <a:xfrm>
            <a:off x="1092200" y="3098800"/>
            <a:ext cx="6877050" cy="241300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54276"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Sorting by Multiple Columns</a:t>
            </a:r>
          </a:p>
        </p:txBody>
      </p:sp>
      <p:sp>
        <p:nvSpPr>
          <p:cNvPr id="54277" name="Rectangle 5"/>
          <p:cNvSpPr>
            <a:spLocks noGrp="1" noChangeArrowheads="1"/>
          </p:cNvSpPr>
          <p:nvPr>
            <p:ph type="body" idx="1"/>
          </p:nvPr>
        </p:nvSpPr>
        <p:spPr>
          <a:xfrm>
            <a:off x="663575" y="1179513"/>
            <a:ext cx="7832725" cy="946150"/>
          </a:xfrm>
          <a:effectLst>
            <a:outerShdw dist="53882" dir="2700000" algn="ctr" rotWithShape="0">
              <a:srgbClr val="000000"/>
            </a:outerShdw>
          </a:effectLst>
        </p:spPr>
        <p:txBody>
          <a:bodyPr>
            <a:spAutoFit/>
          </a:bodyPr>
          <a:lstStyle/>
          <a:p>
            <a:pPr lvl="1" eaLnBrk="1" hangingPunct="1">
              <a:defRPr/>
            </a:pPr>
            <a:r>
              <a:rPr lang="en-US" smtClean="0"/>
              <a:t>The order of ORDER BY list is the order of sort.</a:t>
            </a:r>
          </a:p>
        </p:txBody>
      </p:sp>
      <p:sp>
        <p:nvSpPr>
          <p:cNvPr id="54278" name="Rectangle 6"/>
          <p:cNvSpPr>
            <a:spLocks noChangeArrowheads="1"/>
          </p:cNvSpPr>
          <p:nvPr/>
        </p:nvSpPr>
        <p:spPr bwMode="auto">
          <a:xfrm>
            <a:off x="663575" y="5522913"/>
            <a:ext cx="7832725" cy="90487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341313" lvl="1" indent="-227013" defTabSz="346075" eaLnBrk="0" hangingPunct="0">
              <a:lnSpc>
                <a:spcPct val="95000"/>
              </a:lnSpc>
              <a:spcBef>
                <a:spcPct val="35000"/>
              </a:spcBef>
              <a:buClr>
                <a:srgbClr val="FFCC66"/>
              </a:buClr>
              <a:buFontTx/>
              <a:buChar char="•"/>
              <a:tabLst>
                <a:tab pos="571500" algn="l"/>
              </a:tabLst>
              <a:defRPr/>
            </a:pPr>
            <a:r>
              <a:rPr lang="en-US" sz="2800" b="1">
                <a:solidFill>
                  <a:srgbClr val="F8F8D3"/>
                </a:solidFill>
                <a:latin typeface="Arial" pitchFamily="34" charset="0"/>
              </a:rPr>
              <a:t>You can sort by a column that is not in the SELECT list.</a:t>
            </a:r>
          </a:p>
        </p:txBody>
      </p:sp>
      <p:grpSp>
        <p:nvGrpSpPr>
          <p:cNvPr id="2" name="Group 10"/>
          <p:cNvGrpSpPr>
            <a:grpSpLocks/>
          </p:cNvGrpSpPr>
          <p:nvPr/>
        </p:nvGrpSpPr>
        <p:grpSpPr bwMode="auto">
          <a:xfrm>
            <a:off x="1746250" y="2655888"/>
            <a:ext cx="3721100" cy="2239962"/>
            <a:chOff x="1100" y="1673"/>
            <a:chExt cx="2344" cy="1411"/>
          </a:xfrm>
        </p:grpSpPr>
        <p:sp>
          <p:nvSpPr>
            <p:cNvPr id="31754" name="Rectangle 7"/>
            <p:cNvSpPr>
              <a:spLocks noChangeArrowheads="1"/>
            </p:cNvSpPr>
            <p:nvPr/>
          </p:nvSpPr>
          <p:spPr bwMode="ltGray">
            <a:xfrm>
              <a:off x="1100" y="1673"/>
              <a:ext cx="2344"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1755" name="Rectangle 8"/>
            <p:cNvSpPr>
              <a:spLocks noChangeArrowheads="1"/>
            </p:cNvSpPr>
            <p:nvPr/>
          </p:nvSpPr>
          <p:spPr bwMode="ltGray">
            <a:xfrm>
              <a:off x="1667" y="2016"/>
              <a:ext cx="845" cy="1068"/>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1756" name="Rectangle 9"/>
            <p:cNvSpPr>
              <a:spLocks noChangeArrowheads="1"/>
            </p:cNvSpPr>
            <p:nvPr/>
          </p:nvSpPr>
          <p:spPr bwMode="ltGray">
            <a:xfrm>
              <a:off x="2563" y="2016"/>
              <a:ext cx="845" cy="1068"/>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31752" name="Rectangle 11"/>
          <p:cNvSpPr>
            <a:spLocks noChangeArrowheads="1"/>
          </p:cNvSpPr>
          <p:nvPr/>
        </p:nvSpPr>
        <p:spPr bwMode="blackWhite">
          <a:xfrm>
            <a:off x="1089025" y="2047875"/>
            <a:ext cx="690245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ename, deptno, sal</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ORDER BY	 deptno, sal DESC;</a:t>
            </a:r>
          </a:p>
        </p:txBody>
      </p:sp>
      <p:sp>
        <p:nvSpPr>
          <p:cNvPr id="31753" name="Rectangle 12"/>
          <p:cNvSpPr>
            <a:spLocks noChangeArrowheads="1"/>
          </p:cNvSpPr>
          <p:nvPr/>
        </p:nvSpPr>
        <p:spPr bwMode="blackWhite">
          <a:xfrm>
            <a:off x="1089025" y="2805113"/>
            <a:ext cx="6902450" cy="313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ENAME         DEPTNO       SAL</a:t>
            </a:r>
          </a:p>
          <a:p>
            <a:pPr eaLnBrk="0" hangingPunct="0">
              <a:tabLst>
                <a:tab pos="1200150" algn="l"/>
              </a:tabLst>
            </a:pPr>
            <a:r>
              <a:rPr lang="en-US" sz="1800" b="1">
                <a:solidFill>
                  <a:srgbClr val="000000"/>
                </a:solidFill>
                <a:latin typeface="Courier New" pitchFamily="49" charset="0"/>
              </a:rPr>
              <a:t>---------- --------- ---------</a:t>
            </a:r>
          </a:p>
          <a:p>
            <a:pPr eaLnBrk="0" hangingPunct="0">
              <a:tabLst>
                <a:tab pos="1200150" algn="l"/>
              </a:tabLst>
            </a:pPr>
            <a:r>
              <a:rPr lang="en-US" sz="1800" b="1">
                <a:solidFill>
                  <a:srgbClr val="000000"/>
                </a:solidFill>
                <a:latin typeface="Courier New" pitchFamily="49" charset="0"/>
              </a:rPr>
              <a:t>KING              10      5000</a:t>
            </a:r>
          </a:p>
          <a:p>
            <a:pPr eaLnBrk="0" hangingPunct="0">
              <a:tabLst>
                <a:tab pos="1200150" algn="l"/>
              </a:tabLst>
            </a:pPr>
            <a:r>
              <a:rPr lang="en-US" sz="1800" b="1">
                <a:solidFill>
                  <a:srgbClr val="000000"/>
                </a:solidFill>
                <a:latin typeface="Courier New" pitchFamily="49" charset="0"/>
              </a:rPr>
              <a:t>CLARK             10      2450</a:t>
            </a:r>
          </a:p>
          <a:p>
            <a:pPr eaLnBrk="0" hangingPunct="0">
              <a:tabLst>
                <a:tab pos="1200150" algn="l"/>
              </a:tabLst>
            </a:pPr>
            <a:r>
              <a:rPr lang="en-US" sz="1800" b="1">
                <a:solidFill>
                  <a:srgbClr val="000000"/>
                </a:solidFill>
                <a:latin typeface="Courier New" pitchFamily="49" charset="0"/>
              </a:rPr>
              <a:t>MILLER            10      1300</a:t>
            </a:r>
          </a:p>
          <a:p>
            <a:pPr eaLnBrk="0" hangingPunct="0">
              <a:tabLst>
                <a:tab pos="1200150" algn="l"/>
              </a:tabLst>
            </a:pPr>
            <a:r>
              <a:rPr lang="en-US" sz="1800" b="1">
                <a:solidFill>
                  <a:srgbClr val="000000"/>
                </a:solidFill>
                <a:latin typeface="Courier New" pitchFamily="49" charset="0"/>
              </a:rPr>
              <a:t>FORD              20      3000</a:t>
            </a:r>
          </a:p>
          <a:p>
            <a:pPr eaLnBrk="0" hangingPunct="0">
              <a:tabLst>
                <a:tab pos="1200150" algn="l"/>
              </a:tabLst>
            </a:pPr>
            <a:r>
              <a:rPr lang="en-US" sz="1800" b="1">
                <a:solidFill>
                  <a:srgbClr val="000000"/>
                </a:solidFill>
                <a:latin typeface="Courier New" pitchFamily="49" charset="0"/>
              </a:rPr>
              <a:t>...</a:t>
            </a:r>
          </a:p>
          <a:p>
            <a:pPr eaLnBrk="0" hangingPunct="0">
              <a:tabLst>
                <a:tab pos="1200150" algn="l"/>
              </a:tabLst>
            </a:pPr>
            <a:r>
              <a:rPr lang="en-US" sz="1800" b="1">
                <a:solidFill>
                  <a:srgbClr val="000000"/>
                </a:solidFill>
                <a:latin typeface="Courier New" pitchFamily="49" charset="0"/>
              </a:rPr>
              <a:t>14 rows selected.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blackWhite">
          <a:xfrm>
            <a:off x="960438" y="1981200"/>
            <a:ext cx="7197725" cy="11906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56323" name="Rectangle 3"/>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Summary</a:t>
            </a:r>
          </a:p>
        </p:txBody>
      </p:sp>
      <p:sp>
        <p:nvSpPr>
          <p:cNvPr id="56324" name="Rectangle 4"/>
          <p:cNvSpPr>
            <a:spLocks noChangeArrowheads="1"/>
          </p:cNvSpPr>
          <p:nvPr/>
        </p:nvSpPr>
        <p:spPr bwMode="ltGray">
          <a:xfrm>
            <a:off x="1041400" y="2559050"/>
            <a:ext cx="6540500" cy="584200"/>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2773" name="Rectangle 5"/>
          <p:cNvSpPr>
            <a:spLocks noChangeArrowheads="1"/>
          </p:cNvSpPr>
          <p:nvPr/>
        </p:nvSpPr>
        <p:spPr bwMode="blackWhite">
          <a:xfrm>
            <a:off x="947738" y="1968500"/>
            <a:ext cx="722312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SELECT		[DISTINCT] {*| </a:t>
            </a:r>
            <a:r>
              <a:rPr lang="en-US" sz="1800" b="1" i="1">
                <a:solidFill>
                  <a:srgbClr val="000000"/>
                </a:solidFill>
                <a:latin typeface="Courier New" pitchFamily="49" charset="0"/>
              </a:rPr>
              <a:t>column </a:t>
            </a:r>
            <a:r>
              <a:rPr lang="en-US" sz="1800" b="1">
                <a:solidFill>
                  <a:srgbClr val="000000"/>
                </a:solidFill>
                <a:latin typeface="Courier New" pitchFamily="49" charset="0"/>
              </a:rPr>
              <a:t>[</a:t>
            </a:r>
            <a:r>
              <a:rPr lang="en-US" sz="1800" b="1" i="1">
                <a:solidFill>
                  <a:srgbClr val="000000"/>
                </a:solidFill>
                <a:latin typeface="Courier New" pitchFamily="49" charset="0"/>
              </a:rPr>
              <a:t>alias</a:t>
            </a:r>
            <a:r>
              <a:rPr lang="en-US" sz="1800" b="1">
                <a:solidFill>
                  <a:srgbClr val="000000"/>
                </a:solidFill>
                <a:latin typeface="Courier New" pitchFamily="49" charset="0"/>
              </a:rPr>
              <a:t>], ...}</a:t>
            </a:r>
          </a:p>
          <a:p>
            <a:pPr eaLnBrk="0" hangingPunct="0">
              <a:tabLst>
                <a:tab pos="1200150"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a:t>
            </a:r>
            <a:endParaRPr lang="en-US" sz="1800" b="1">
              <a:solidFill>
                <a:srgbClr val="000000"/>
              </a:solidFill>
              <a:latin typeface="Courier New" pitchFamily="49" charset="0"/>
            </a:endParaRPr>
          </a:p>
          <a:p>
            <a:pPr eaLnBrk="0" hangingPunct="0">
              <a:tabLst>
                <a:tab pos="1200150"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condition(s)</a:t>
            </a:r>
            <a:r>
              <a:rPr lang="en-US" sz="1800" b="1">
                <a:solidFill>
                  <a:srgbClr val="000000"/>
                </a:solidFill>
                <a:latin typeface="Courier New" pitchFamily="49" charset="0"/>
              </a:rPr>
              <a:t>]</a:t>
            </a:r>
          </a:p>
          <a:p>
            <a:pPr eaLnBrk="0" hangingPunct="0">
              <a:tabLst>
                <a:tab pos="1200150" algn="l"/>
              </a:tabLst>
            </a:pPr>
            <a:r>
              <a:rPr lang="en-US" sz="1800" b="1">
                <a:solidFill>
                  <a:srgbClr val="000000"/>
                </a:solidFill>
                <a:latin typeface="Courier New" pitchFamily="49" charset="0"/>
              </a:rPr>
              <a:t>[ORDER BY	{</a:t>
            </a:r>
            <a:r>
              <a:rPr lang="en-US" sz="1800" b="1" i="1">
                <a:solidFill>
                  <a:srgbClr val="000000"/>
                </a:solidFill>
                <a:latin typeface="Courier New" pitchFamily="49" charset="0"/>
              </a:rPr>
              <a:t>column, expr, alias</a:t>
            </a:r>
            <a:r>
              <a:rPr lang="en-US" sz="1800" b="1">
                <a:solidFill>
                  <a:srgbClr val="000000"/>
                </a:solidFill>
                <a:latin typeface="Courier New" pitchFamily="49" charset="0"/>
              </a:rPr>
              <a:t>} [ASC|DESC]];</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wipe(up)">
                                      <p:cBhvr>
                                        <p:cTn id="7" dur="5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Practice Overview</a:t>
            </a:r>
          </a:p>
        </p:txBody>
      </p:sp>
      <p:sp>
        <p:nvSpPr>
          <p:cNvPr id="58371" name="Rectangle 3"/>
          <p:cNvSpPr>
            <a:spLocks noGrp="1" noChangeArrowheads="1"/>
          </p:cNvSpPr>
          <p:nvPr>
            <p:ph type="body" idx="1"/>
          </p:nvPr>
        </p:nvSpPr>
        <p:spPr>
          <a:xfrm>
            <a:off x="684213" y="2057400"/>
            <a:ext cx="7772400" cy="947738"/>
          </a:xfrm>
          <a:effectLst>
            <a:outerShdw dist="53882" dir="2700000" algn="ctr" rotWithShape="0">
              <a:srgbClr val="000000"/>
            </a:outerShdw>
          </a:effectLst>
        </p:spPr>
        <p:txBody>
          <a:bodyPr/>
          <a:lstStyle/>
          <a:p>
            <a:pPr lvl="1" eaLnBrk="1" hangingPunct="1">
              <a:lnSpc>
                <a:spcPct val="90000"/>
              </a:lnSpc>
              <a:defRPr/>
            </a:pPr>
            <a:r>
              <a:rPr lang="en-US" sz="2400" smtClean="0"/>
              <a:t>Selecting data and changing the order of rows displayed</a:t>
            </a:r>
          </a:p>
          <a:p>
            <a:pPr lvl="1" eaLnBrk="1" hangingPunct="1">
              <a:lnSpc>
                <a:spcPct val="90000"/>
              </a:lnSpc>
              <a:defRPr/>
            </a:pPr>
            <a:r>
              <a:rPr lang="en-US" sz="2400" smtClean="0"/>
              <a:t>Restricting rows by using the WHERE clause</a:t>
            </a:r>
          </a:p>
          <a:p>
            <a:pPr lvl="1" eaLnBrk="1" hangingPunct="1">
              <a:lnSpc>
                <a:spcPct val="90000"/>
              </a:lnSpc>
              <a:defRPr/>
            </a:pPr>
            <a:r>
              <a:rPr lang="en-US" sz="2400" smtClean="0"/>
              <a:t>Using the double quotation marks in column aliases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Limiting Rows Using a Selection</a:t>
            </a:r>
          </a:p>
        </p:txBody>
      </p:sp>
      <p:grpSp>
        <p:nvGrpSpPr>
          <p:cNvPr id="2" name="Group 5"/>
          <p:cNvGrpSpPr>
            <a:grpSpLocks/>
          </p:cNvGrpSpPr>
          <p:nvPr/>
        </p:nvGrpSpPr>
        <p:grpSpPr bwMode="auto">
          <a:xfrm>
            <a:off x="5970588" y="1712913"/>
            <a:ext cx="2716212" cy="2230437"/>
            <a:chOff x="3761" y="1079"/>
            <a:chExt cx="1711" cy="1405"/>
          </a:xfrm>
        </p:grpSpPr>
        <p:sp>
          <p:nvSpPr>
            <p:cNvPr id="9219" name="Rectangle 3"/>
            <p:cNvSpPr>
              <a:spLocks noChangeArrowheads="1"/>
            </p:cNvSpPr>
            <p:nvPr/>
          </p:nvSpPr>
          <p:spPr bwMode="auto">
            <a:xfrm>
              <a:off x="3761" y="1079"/>
              <a:ext cx="1711" cy="658"/>
            </a:xfrm>
            <a:prstGeom prst="rect">
              <a:avLst/>
            </a:prstGeom>
            <a:noFill/>
            <a:ln w="9525">
              <a:noFill/>
              <a:miter lim="800000"/>
              <a:headEnd/>
              <a:tailEnd/>
            </a:ln>
            <a:effectLst/>
          </p:spPr>
          <p:txBody>
            <a:bodyPr lIns="92075" tIns="46038" rIns="92075" bIns="46038">
              <a:spAutoFit/>
            </a:bodyPr>
            <a:lstStyle/>
            <a:p>
              <a:pPr algn="ctr" defTabSz="346075" eaLnBrk="0" hangingPunct="0">
                <a:lnSpc>
                  <a:spcPct val="95000"/>
                </a:lnSpc>
                <a:spcBef>
                  <a:spcPct val="35000"/>
                </a:spcBef>
                <a:tabLst>
                  <a:tab pos="576263" algn="l"/>
                </a:tabLst>
                <a:defRPr/>
              </a:pPr>
              <a:r>
                <a:rPr lang="en-US" sz="2200" b="1">
                  <a:solidFill>
                    <a:srgbClr val="FFFFCC"/>
                  </a:solidFill>
                  <a:effectLst>
                    <a:outerShdw blurRad="38100" dist="38100" dir="2700000" algn="tl">
                      <a:srgbClr val="FFFFFF"/>
                    </a:outerShdw>
                  </a:effectLst>
                  <a:latin typeface="Arial" pitchFamily="34" charset="0"/>
                </a:rPr>
                <a:t>"…retrieve all</a:t>
              </a:r>
              <a:br>
                <a:rPr lang="en-US" sz="2200" b="1">
                  <a:solidFill>
                    <a:srgbClr val="FFFFCC"/>
                  </a:solidFill>
                  <a:effectLst>
                    <a:outerShdw blurRad="38100" dist="38100" dir="2700000" algn="tl">
                      <a:srgbClr val="FFFFFF"/>
                    </a:outerShdw>
                  </a:effectLst>
                  <a:latin typeface="Arial" pitchFamily="34" charset="0"/>
                </a:rPr>
              </a:br>
              <a:r>
                <a:rPr lang="en-US" sz="2200" b="1">
                  <a:solidFill>
                    <a:srgbClr val="FFFFCC"/>
                  </a:solidFill>
                  <a:effectLst>
                    <a:outerShdw blurRad="38100" dist="38100" dir="2700000" algn="tl">
                      <a:srgbClr val="FFFFFF"/>
                    </a:outerShdw>
                  </a:effectLst>
                  <a:latin typeface="Arial" pitchFamily="34" charset="0"/>
                </a:rPr>
                <a:t>employees</a:t>
              </a:r>
              <a:br>
                <a:rPr lang="en-US" sz="2200" b="1">
                  <a:solidFill>
                    <a:srgbClr val="FFFFCC"/>
                  </a:solidFill>
                  <a:effectLst>
                    <a:outerShdw blurRad="38100" dist="38100" dir="2700000" algn="tl">
                      <a:srgbClr val="FFFFFF"/>
                    </a:outerShdw>
                  </a:effectLst>
                  <a:latin typeface="Arial" pitchFamily="34" charset="0"/>
                </a:rPr>
              </a:br>
              <a:r>
                <a:rPr lang="en-US" sz="2200" b="1">
                  <a:solidFill>
                    <a:srgbClr val="FFFFCC"/>
                  </a:solidFill>
                  <a:effectLst>
                    <a:outerShdw blurRad="38100" dist="38100" dir="2700000" algn="tl">
                      <a:srgbClr val="FFFFFF"/>
                    </a:outerShdw>
                  </a:effectLst>
                  <a:latin typeface="Arial" pitchFamily="34" charset="0"/>
                </a:rPr>
                <a:t>in department 10"</a:t>
              </a:r>
            </a:p>
          </p:txBody>
        </p:sp>
        <p:sp>
          <p:nvSpPr>
            <p:cNvPr id="3" name="Arc 4"/>
            <p:cNvSpPr>
              <a:spLocks/>
            </p:cNvSpPr>
            <p:nvPr/>
          </p:nvSpPr>
          <p:spPr bwMode="auto">
            <a:xfrm>
              <a:off x="3875" y="1836"/>
              <a:ext cx="997" cy="648"/>
            </a:xfrm>
            <a:custGeom>
              <a:avLst/>
              <a:gdLst>
                <a:gd name="G0" fmla="+- 22 0 0"/>
                <a:gd name="G1" fmla="+- 21600 0 0"/>
                <a:gd name="G2" fmla="+- 21600 0 0"/>
                <a:gd name="T0" fmla="*/ 0 w 21608"/>
                <a:gd name="T1" fmla="*/ 0 h 21600"/>
                <a:gd name="T2" fmla="*/ 21608 w 21608"/>
                <a:gd name="T3" fmla="*/ 20833 h 21600"/>
                <a:gd name="T4" fmla="*/ 22 w 21608"/>
                <a:gd name="T5" fmla="*/ 21600 h 21600"/>
              </a:gdLst>
              <a:ahLst/>
              <a:cxnLst>
                <a:cxn ang="0">
                  <a:pos x="T0" y="T1"/>
                </a:cxn>
                <a:cxn ang="0">
                  <a:pos x="T2" y="T3"/>
                </a:cxn>
                <a:cxn ang="0">
                  <a:pos x="T4" y="T5"/>
                </a:cxn>
              </a:cxnLst>
              <a:rect l="0" t="0" r="r" b="b"/>
              <a:pathLst>
                <a:path w="21608" h="21600" fill="none" extrusionOk="0">
                  <a:moveTo>
                    <a:pt x="0" y="0"/>
                  </a:moveTo>
                  <a:cubicBezTo>
                    <a:pt x="7" y="0"/>
                    <a:pt x="14" y="-1"/>
                    <a:pt x="22" y="0"/>
                  </a:cubicBezTo>
                  <a:cubicBezTo>
                    <a:pt x="11652" y="0"/>
                    <a:pt x="21195" y="9209"/>
                    <a:pt x="21608" y="20832"/>
                  </a:cubicBezTo>
                </a:path>
                <a:path w="21608" h="21600" stroke="0" extrusionOk="0">
                  <a:moveTo>
                    <a:pt x="0" y="0"/>
                  </a:moveTo>
                  <a:cubicBezTo>
                    <a:pt x="7" y="0"/>
                    <a:pt x="14" y="-1"/>
                    <a:pt x="22" y="0"/>
                  </a:cubicBezTo>
                  <a:cubicBezTo>
                    <a:pt x="11652" y="0"/>
                    <a:pt x="21195" y="9209"/>
                    <a:pt x="21608" y="20832"/>
                  </a:cubicBezTo>
                  <a:lnTo>
                    <a:pt x="22" y="21600"/>
                  </a:lnTo>
                  <a:close/>
                </a:path>
              </a:pathLst>
            </a:custGeom>
            <a:noFill/>
            <a:ln w="50800" cap="rnd">
              <a:solidFill>
                <a:srgbClr val="FFCC00"/>
              </a:solidFill>
              <a:round/>
              <a:headEnd type="none" w="sm" len="sm"/>
              <a:tailEnd type="stealth" w="med" len="lg"/>
            </a:ln>
            <a:effectLst>
              <a:outerShdw dist="53882" dir="2700000" algn="ctr" rotWithShape="0">
                <a:srgbClr val="000000"/>
              </a:outerShdw>
            </a:effectLst>
          </p:spPr>
          <p:txBody>
            <a:bodyPr/>
            <a:lstStyle/>
            <a:p>
              <a:pPr>
                <a:defRPr/>
              </a:pPr>
              <a:endParaRPr lang="en-US"/>
            </a:p>
          </p:txBody>
        </p:sp>
      </p:grpSp>
      <p:grpSp>
        <p:nvGrpSpPr>
          <p:cNvPr id="9220" name="Group 18"/>
          <p:cNvGrpSpPr>
            <a:grpSpLocks/>
          </p:cNvGrpSpPr>
          <p:nvPr/>
        </p:nvGrpSpPr>
        <p:grpSpPr bwMode="auto">
          <a:xfrm>
            <a:off x="596900" y="1193800"/>
            <a:ext cx="5746750" cy="2360613"/>
            <a:chOff x="376" y="752"/>
            <a:chExt cx="3620" cy="1487"/>
          </a:xfrm>
        </p:grpSpPr>
        <p:sp>
          <p:nvSpPr>
            <p:cNvPr id="9222" name="Rectangle 6"/>
            <p:cNvSpPr>
              <a:spLocks noChangeArrowheads="1"/>
            </p:cNvSpPr>
            <p:nvPr/>
          </p:nvSpPr>
          <p:spPr bwMode="blackWhite">
            <a:xfrm>
              <a:off x="431" y="987"/>
              <a:ext cx="3299" cy="1222"/>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eaLnBrk="0" hangingPunct="0">
                <a:lnSpc>
                  <a:spcPct val="95000"/>
                </a:lnSpc>
                <a:tabLst>
                  <a:tab pos="966788" algn="l"/>
                  <a:tab pos="1885950" algn="l"/>
                  <a:tab pos="2457450" algn="l"/>
                </a:tabLst>
                <a:defRPr/>
              </a:pPr>
              <a:r>
                <a:rPr lang="en-US" sz="1800" b="1">
                  <a:solidFill>
                    <a:srgbClr val="000000"/>
                  </a:solidFill>
                  <a:latin typeface="Courier New" pitchFamily="49" charset="0"/>
                </a:rPr>
                <a:t> </a:t>
              </a:r>
            </a:p>
            <a:p>
              <a:pPr eaLnBrk="0" hangingPunct="0">
                <a:lnSpc>
                  <a:spcPct val="95000"/>
                </a:lnSpc>
                <a:tabLst>
                  <a:tab pos="966788" algn="l"/>
                  <a:tab pos="1885950" algn="l"/>
                  <a:tab pos="2457450" algn="l"/>
                </a:tabLst>
                <a:defRPr/>
              </a:pPr>
              <a:endParaRPr lang="en-US" sz="1800" b="1">
                <a:solidFill>
                  <a:srgbClr val="000000"/>
                </a:solidFill>
                <a:latin typeface="Courier New" pitchFamily="49" charset="0"/>
              </a:endParaRPr>
            </a:p>
            <a:p>
              <a:pPr eaLnBrk="0" hangingPunct="0">
                <a:lnSpc>
                  <a:spcPct val="95000"/>
                </a:lnSpc>
                <a:tabLst>
                  <a:tab pos="966788" algn="l"/>
                  <a:tab pos="1885950" algn="l"/>
                  <a:tab pos="2457450" algn="l"/>
                </a:tabLst>
                <a:defRPr/>
              </a:pPr>
              <a:endParaRPr lang="en-US" sz="1800" b="1">
                <a:solidFill>
                  <a:srgbClr val="000000"/>
                </a:solidFill>
                <a:latin typeface="Courier New" pitchFamily="49" charset="0"/>
              </a:endParaRPr>
            </a:p>
            <a:p>
              <a:pPr eaLnBrk="0" hangingPunct="0">
                <a:lnSpc>
                  <a:spcPct val="95000"/>
                </a:lnSpc>
                <a:tabLst>
                  <a:tab pos="966788" algn="l"/>
                  <a:tab pos="1885950" algn="l"/>
                  <a:tab pos="2457450" algn="l"/>
                </a:tabLst>
                <a:defRPr/>
              </a:pPr>
              <a:endParaRPr lang="en-US" sz="1800" b="1">
                <a:solidFill>
                  <a:srgbClr val="000000"/>
                </a:solidFill>
                <a:latin typeface="Courier New" pitchFamily="49" charset="0"/>
              </a:endParaRPr>
            </a:p>
            <a:p>
              <a:pPr eaLnBrk="0" hangingPunct="0">
                <a:lnSpc>
                  <a:spcPct val="95000"/>
                </a:lnSpc>
                <a:tabLst>
                  <a:tab pos="966788" algn="l"/>
                  <a:tab pos="1885950" algn="l"/>
                  <a:tab pos="2457450" algn="l"/>
                </a:tabLst>
                <a:defRPr/>
              </a:pPr>
              <a:endParaRPr lang="en-US" sz="1800" b="1">
                <a:solidFill>
                  <a:srgbClr val="000000"/>
                </a:solidFill>
                <a:latin typeface="Courier New" pitchFamily="49" charset="0"/>
              </a:endParaRPr>
            </a:p>
            <a:p>
              <a:pPr eaLnBrk="0" hangingPunct="0">
                <a:lnSpc>
                  <a:spcPct val="95000"/>
                </a:lnSpc>
                <a:tabLst>
                  <a:tab pos="966788" algn="l"/>
                  <a:tab pos="1885950" algn="l"/>
                  <a:tab pos="2457450" algn="l"/>
                </a:tabLst>
                <a:defRPr/>
              </a:pPr>
              <a:endParaRPr lang="en-US" sz="1800" b="1">
                <a:solidFill>
                  <a:srgbClr val="000000"/>
                </a:solidFill>
                <a:latin typeface="Courier New" pitchFamily="49" charset="0"/>
              </a:endParaRPr>
            </a:p>
            <a:p>
              <a:pPr eaLnBrk="0" hangingPunct="0">
                <a:lnSpc>
                  <a:spcPct val="95000"/>
                </a:lnSpc>
                <a:tabLst>
                  <a:tab pos="966788" algn="l"/>
                  <a:tab pos="1885950" algn="l"/>
                  <a:tab pos="2457450" algn="l"/>
                </a:tabLst>
                <a:defRPr/>
              </a:pPr>
              <a:endParaRPr lang="en-US" sz="1800" b="1">
                <a:solidFill>
                  <a:srgbClr val="000000"/>
                </a:solidFill>
                <a:latin typeface="Courier New" pitchFamily="49" charset="0"/>
              </a:endParaRPr>
            </a:p>
          </p:txBody>
        </p:sp>
        <p:sp>
          <p:nvSpPr>
            <p:cNvPr id="9223" name="Rectangle 7"/>
            <p:cNvSpPr>
              <a:spLocks noChangeArrowheads="1"/>
            </p:cNvSpPr>
            <p:nvPr/>
          </p:nvSpPr>
          <p:spPr bwMode="auto">
            <a:xfrm>
              <a:off x="376" y="752"/>
              <a:ext cx="463" cy="2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2000" b="1">
                  <a:effectLst>
                    <a:outerShdw blurRad="38100" dist="38100" dir="2700000" algn="tl">
                      <a:srgbClr val="FFFFFF"/>
                    </a:outerShdw>
                  </a:effectLst>
                  <a:latin typeface="Arial" pitchFamily="34" charset="0"/>
                </a:rPr>
                <a:t>EMP</a:t>
              </a:r>
            </a:p>
          </p:txBody>
        </p:sp>
        <p:sp>
          <p:nvSpPr>
            <p:cNvPr id="5" name="Line 8"/>
            <p:cNvSpPr>
              <a:spLocks noChangeShapeType="1"/>
            </p:cNvSpPr>
            <p:nvPr/>
          </p:nvSpPr>
          <p:spPr bwMode="auto">
            <a:xfrm>
              <a:off x="432" y="1273"/>
              <a:ext cx="3312" cy="0"/>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Line 9"/>
            <p:cNvSpPr>
              <a:spLocks noChangeShapeType="1"/>
            </p:cNvSpPr>
            <p:nvPr/>
          </p:nvSpPr>
          <p:spPr bwMode="auto">
            <a:xfrm>
              <a:off x="428" y="1521"/>
              <a:ext cx="3328"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37" name="Line 10"/>
            <p:cNvSpPr>
              <a:spLocks noChangeShapeType="1"/>
            </p:cNvSpPr>
            <p:nvPr/>
          </p:nvSpPr>
          <p:spPr bwMode="auto">
            <a:xfrm>
              <a:off x="1060" y="981"/>
              <a:ext cx="0" cy="1252"/>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38" name="Line 11"/>
            <p:cNvSpPr>
              <a:spLocks noChangeShapeType="1"/>
            </p:cNvSpPr>
            <p:nvPr/>
          </p:nvSpPr>
          <p:spPr bwMode="auto">
            <a:xfrm>
              <a:off x="1596" y="981"/>
              <a:ext cx="0" cy="1246"/>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39" name="Line 12"/>
            <p:cNvSpPr>
              <a:spLocks noChangeShapeType="1"/>
            </p:cNvSpPr>
            <p:nvPr/>
          </p:nvSpPr>
          <p:spPr bwMode="auto">
            <a:xfrm>
              <a:off x="2538" y="981"/>
              <a:ext cx="0" cy="1234"/>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40" name="Line 13"/>
            <p:cNvSpPr>
              <a:spLocks noChangeShapeType="1"/>
            </p:cNvSpPr>
            <p:nvPr/>
          </p:nvSpPr>
          <p:spPr bwMode="auto">
            <a:xfrm>
              <a:off x="2928" y="981"/>
              <a:ext cx="0" cy="1258"/>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41" name="Line 14"/>
            <p:cNvSpPr>
              <a:spLocks noChangeShapeType="1"/>
            </p:cNvSpPr>
            <p:nvPr/>
          </p:nvSpPr>
          <p:spPr bwMode="auto">
            <a:xfrm>
              <a:off x="428" y="2029"/>
              <a:ext cx="3322"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42" name="Rectangle 15"/>
            <p:cNvSpPr>
              <a:spLocks noChangeArrowheads="1"/>
            </p:cNvSpPr>
            <p:nvPr/>
          </p:nvSpPr>
          <p:spPr bwMode="blackWhite">
            <a:xfrm>
              <a:off x="451" y="1013"/>
              <a:ext cx="3545" cy="1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EMPNO 	ENAME 	JOB		 ...  DEPTNO     </a:t>
              </a:r>
            </a:p>
            <a:p>
              <a:pPr eaLnBrk="0" hangingPunct="0">
                <a:lnSpc>
                  <a:spcPct val="95000"/>
                </a:lnSpc>
                <a:tabLst>
                  <a:tab pos="966788" algn="l"/>
                  <a:tab pos="1885950" algn="l"/>
                  <a:tab pos="2457450" algn="l"/>
                  <a:tab pos="3200400" algn="l"/>
                  <a:tab pos="3771900" algn="l"/>
                </a:tabLst>
              </a:pPr>
              <a:endParaRPr lang="en-US" sz="1800" b="1">
                <a:solidFill>
                  <a:srgbClr val="000000"/>
                </a:solidFill>
                <a:latin typeface="Courier New" pitchFamily="49" charset="0"/>
              </a:endParaRPr>
            </a:p>
            <a:p>
              <a:pPr eaLnBrk="0" hangingPunct="0">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7839	KING	PRESIDENT		      10</a:t>
              </a:r>
            </a:p>
            <a:p>
              <a:pPr eaLnBrk="0" hangingPunct="0">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7698	BLAKE	MANAGER		      30</a:t>
              </a:r>
            </a:p>
            <a:p>
              <a:pPr eaLnBrk="0" hangingPunct="0">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7782	CLARK	MANAGER		      10</a:t>
              </a:r>
            </a:p>
            <a:p>
              <a:pPr eaLnBrk="0" hangingPunct="0">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7566	JONES	MANAGER		      20</a:t>
              </a:r>
            </a:p>
            <a:p>
              <a:pPr eaLnBrk="0" hangingPunct="0">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a:t>
              </a:r>
            </a:p>
          </p:txBody>
        </p:sp>
        <p:sp>
          <p:nvSpPr>
            <p:cNvPr id="9243" name="Line 16"/>
            <p:cNvSpPr>
              <a:spLocks noChangeShapeType="1"/>
            </p:cNvSpPr>
            <p:nvPr/>
          </p:nvSpPr>
          <p:spPr bwMode="auto">
            <a:xfrm>
              <a:off x="428" y="1677"/>
              <a:ext cx="3328"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44" name="Line 17"/>
            <p:cNvSpPr>
              <a:spLocks noChangeShapeType="1"/>
            </p:cNvSpPr>
            <p:nvPr/>
          </p:nvSpPr>
          <p:spPr bwMode="auto">
            <a:xfrm>
              <a:off x="428" y="1845"/>
              <a:ext cx="3328"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grpSp>
        <p:nvGrpSpPr>
          <p:cNvPr id="4" name="Group 30"/>
          <p:cNvGrpSpPr>
            <a:grpSpLocks/>
          </p:cNvGrpSpPr>
          <p:nvPr/>
        </p:nvGrpSpPr>
        <p:grpSpPr bwMode="auto">
          <a:xfrm>
            <a:off x="3321050" y="3765550"/>
            <a:ext cx="5746750" cy="1808163"/>
            <a:chOff x="2092" y="2372"/>
            <a:chExt cx="3620" cy="1139"/>
          </a:xfrm>
        </p:grpSpPr>
        <p:sp>
          <p:nvSpPr>
            <p:cNvPr id="9235" name="Rectangle 19"/>
            <p:cNvSpPr>
              <a:spLocks noChangeArrowheads="1"/>
            </p:cNvSpPr>
            <p:nvPr/>
          </p:nvSpPr>
          <p:spPr bwMode="blackWhite">
            <a:xfrm>
              <a:off x="2147" y="2607"/>
              <a:ext cx="3299" cy="894"/>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eaLnBrk="0" hangingPunct="0">
                <a:lnSpc>
                  <a:spcPct val="95000"/>
                </a:lnSpc>
                <a:tabLst>
                  <a:tab pos="966788" algn="l"/>
                  <a:tab pos="1885950" algn="l"/>
                  <a:tab pos="2457450" algn="l"/>
                </a:tabLst>
                <a:defRPr/>
              </a:pPr>
              <a:r>
                <a:rPr lang="en-US" sz="1800" b="1">
                  <a:solidFill>
                    <a:srgbClr val="000000"/>
                  </a:solidFill>
                  <a:latin typeface="Courier New" pitchFamily="49" charset="0"/>
                </a:rPr>
                <a:t> </a:t>
              </a:r>
            </a:p>
            <a:p>
              <a:pPr eaLnBrk="0" hangingPunct="0">
                <a:lnSpc>
                  <a:spcPct val="95000"/>
                </a:lnSpc>
                <a:tabLst>
                  <a:tab pos="966788" algn="l"/>
                  <a:tab pos="1885950" algn="l"/>
                  <a:tab pos="2457450" algn="l"/>
                </a:tabLst>
                <a:defRPr/>
              </a:pPr>
              <a:endParaRPr lang="en-US" sz="1800" b="1">
                <a:solidFill>
                  <a:srgbClr val="000000"/>
                </a:solidFill>
                <a:latin typeface="Courier New" pitchFamily="49" charset="0"/>
              </a:endParaRPr>
            </a:p>
            <a:p>
              <a:pPr eaLnBrk="0" hangingPunct="0">
                <a:lnSpc>
                  <a:spcPct val="95000"/>
                </a:lnSpc>
                <a:tabLst>
                  <a:tab pos="966788" algn="l"/>
                  <a:tab pos="1885950" algn="l"/>
                  <a:tab pos="2457450" algn="l"/>
                </a:tabLst>
                <a:defRPr/>
              </a:pPr>
              <a:endParaRPr lang="en-US" sz="1800" b="1">
                <a:solidFill>
                  <a:srgbClr val="000000"/>
                </a:solidFill>
                <a:latin typeface="Courier New" pitchFamily="49" charset="0"/>
              </a:endParaRPr>
            </a:p>
            <a:p>
              <a:pPr eaLnBrk="0" hangingPunct="0">
                <a:lnSpc>
                  <a:spcPct val="95000"/>
                </a:lnSpc>
                <a:tabLst>
                  <a:tab pos="966788" algn="l"/>
                  <a:tab pos="1885950" algn="l"/>
                  <a:tab pos="2457450" algn="l"/>
                </a:tabLst>
                <a:defRPr/>
              </a:pPr>
              <a:endParaRPr lang="en-US" sz="1800" b="1">
                <a:solidFill>
                  <a:srgbClr val="000000"/>
                </a:solidFill>
                <a:latin typeface="Courier New" pitchFamily="49" charset="0"/>
              </a:endParaRPr>
            </a:p>
            <a:p>
              <a:pPr eaLnBrk="0" hangingPunct="0">
                <a:lnSpc>
                  <a:spcPct val="95000"/>
                </a:lnSpc>
                <a:tabLst>
                  <a:tab pos="966788" algn="l"/>
                  <a:tab pos="1885950" algn="l"/>
                  <a:tab pos="2457450" algn="l"/>
                </a:tabLst>
                <a:defRPr/>
              </a:pPr>
              <a:endParaRPr lang="en-US" sz="1800" b="1">
                <a:solidFill>
                  <a:srgbClr val="000000"/>
                </a:solidFill>
                <a:latin typeface="Courier New" pitchFamily="49" charset="0"/>
              </a:endParaRPr>
            </a:p>
          </p:txBody>
        </p:sp>
        <p:sp>
          <p:nvSpPr>
            <p:cNvPr id="9236" name="Rectangle 20"/>
            <p:cNvSpPr>
              <a:spLocks noChangeArrowheads="1"/>
            </p:cNvSpPr>
            <p:nvPr/>
          </p:nvSpPr>
          <p:spPr bwMode="auto">
            <a:xfrm>
              <a:off x="2092" y="2372"/>
              <a:ext cx="463" cy="2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2000" b="1">
                  <a:effectLst>
                    <a:outerShdw blurRad="38100" dist="38100" dir="2700000" algn="tl">
                      <a:srgbClr val="FFFFFF"/>
                    </a:outerShdw>
                  </a:effectLst>
                  <a:latin typeface="Arial" pitchFamily="34" charset="0"/>
                </a:rPr>
                <a:t>EMP</a:t>
              </a:r>
            </a:p>
          </p:txBody>
        </p:sp>
        <p:sp>
          <p:nvSpPr>
            <p:cNvPr id="9224" name="Line 21"/>
            <p:cNvSpPr>
              <a:spLocks noChangeShapeType="1"/>
            </p:cNvSpPr>
            <p:nvPr/>
          </p:nvSpPr>
          <p:spPr bwMode="auto">
            <a:xfrm>
              <a:off x="2148" y="2893"/>
              <a:ext cx="3312" cy="0"/>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25" name="Line 22"/>
            <p:cNvSpPr>
              <a:spLocks noChangeShapeType="1"/>
            </p:cNvSpPr>
            <p:nvPr/>
          </p:nvSpPr>
          <p:spPr bwMode="auto">
            <a:xfrm>
              <a:off x="2144" y="3141"/>
              <a:ext cx="3328"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9226" name="Group 27"/>
            <p:cNvGrpSpPr>
              <a:grpSpLocks/>
            </p:cNvGrpSpPr>
            <p:nvPr/>
          </p:nvGrpSpPr>
          <p:grpSpPr bwMode="auto">
            <a:xfrm>
              <a:off x="2776" y="2601"/>
              <a:ext cx="1868" cy="903"/>
              <a:chOff x="2776" y="2601"/>
              <a:chExt cx="1868" cy="903"/>
            </a:xfrm>
          </p:grpSpPr>
          <p:sp>
            <p:nvSpPr>
              <p:cNvPr id="9229" name="Line 23"/>
              <p:cNvSpPr>
                <a:spLocks noChangeShapeType="1"/>
              </p:cNvSpPr>
              <p:nvPr/>
            </p:nvSpPr>
            <p:spPr bwMode="auto">
              <a:xfrm>
                <a:off x="2776" y="2601"/>
                <a:ext cx="0" cy="899"/>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30" name="Line 24"/>
              <p:cNvSpPr>
                <a:spLocks noChangeShapeType="1"/>
              </p:cNvSpPr>
              <p:nvPr/>
            </p:nvSpPr>
            <p:spPr bwMode="auto">
              <a:xfrm>
                <a:off x="3384" y="2601"/>
                <a:ext cx="0" cy="895"/>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31" name="Line 25"/>
              <p:cNvSpPr>
                <a:spLocks noChangeShapeType="1"/>
              </p:cNvSpPr>
              <p:nvPr/>
            </p:nvSpPr>
            <p:spPr bwMode="auto">
              <a:xfrm>
                <a:off x="4254" y="2601"/>
                <a:ext cx="0" cy="885"/>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32" name="Line 26"/>
              <p:cNvSpPr>
                <a:spLocks noChangeShapeType="1"/>
              </p:cNvSpPr>
              <p:nvPr/>
            </p:nvSpPr>
            <p:spPr bwMode="auto">
              <a:xfrm>
                <a:off x="4644" y="2601"/>
                <a:ext cx="0" cy="903"/>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9227" name="Rectangle 28"/>
            <p:cNvSpPr>
              <a:spLocks noChangeArrowheads="1"/>
            </p:cNvSpPr>
            <p:nvPr/>
          </p:nvSpPr>
          <p:spPr bwMode="blackWhite">
            <a:xfrm>
              <a:off x="2167" y="2633"/>
              <a:ext cx="3545"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lnSpc>
                  <a:spcPct val="95000"/>
                </a:lnSpc>
                <a:tabLst>
                  <a:tab pos="966788" algn="l"/>
                  <a:tab pos="1885950" algn="l"/>
                  <a:tab pos="1943100" algn="l"/>
                  <a:tab pos="2457450" algn="l"/>
                  <a:tab pos="3200400" algn="l"/>
                  <a:tab pos="3771900" algn="l"/>
                </a:tabLst>
              </a:pPr>
              <a:r>
                <a:rPr lang="en-US" sz="1800" b="1">
                  <a:solidFill>
                    <a:srgbClr val="000000"/>
                  </a:solidFill>
                  <a:latin typeface="Courier New" pitchFamily="49" charset="0"/>
                </a:rPr>
                <a:t> EMPNO 	ENAME 		JOB		 ...  DEPTNO     </a:t>
              </a:r>
            </a:p>
            <a:p>
              <a:pPr eaLnBrk="0" hangingPunct="0">
                <a:lnSpc>
                  <a:spcPct val="95000"/>
                </a:lnSpc>
                <a:tabLst>
                  <a:tab pos="966788" algn="l"/>
                  <a:tab pos="1885950" algn="l"/>
                  <a:tab pos="1943100" algn="l"/>
                  <a:tab pos="2457450" algn="l"/>
                  <a:tab pos="3200400" algn="l"/>
                  <a:tab pos="3771900" algn="l"/>
                </a:tabLst>
              </a:pPr>
              <a:endParaRPr lang="en-US" sz="1800" b="1">
                <a:solidFill>
                  <a:srgbClr val="000000"/>
                </a:solidFill>
                <a:latin typeface="Courier New" pitchFamily="49" charset="0"/>
              </a:endParaRPr>
            </a:p>
            <a:p>
              <a:pPr eaLnBrk="0" hangingPunct="0">
                <a:lnSpc>
                  <a:spcPct val="95000"/>
                </a:lnSpc>
                <a:tabLst>
                  <a:tab pos="966788" algn="l"/>
                  <a:tab pos="1885950" algn="l"/>
                  <a:tab pos="1943100" algn="l"/>
                  <a:tab pos="2457450" algn="l"/>
                  <a:tab pos="3200400" algn="l"/>
                  <a:tab pos="3771900" algn="l"/>
                </a:tabLst>
              </a:pPr>
              <a:r>
                <a:rPr lang="en-US" sz="1800" b="1">
                  <a:solidFill>
                    <a:srgbClr val="000000"/>
                  </a:solidFill>
                  <a:latin typeface="Courier New" pitchFamily="49" charset="0"/>
                </a:rPr>
                <a:t>  7839	KING		PRESIDENT		      10</a:t>
              </a:r>
            </a:p>
            <a:p>
              <a:pPr eaLnBrk="0" hangingPunct="0">
                <a:lnSpc>
                  <a:spcPct val="95000"/>
                </a:lnSpc>
                <a:tabLst>
                  <a:tab pos="966788" algn="l"/>
                  <a:tab pos="1885950" algn="l"/>
                  <a:tab pos="1943100" algn="l"/>
                  <a:tab pos="2457450" algn="l"/>
                  <a:tab pos="3200400" algn="l"/>
                  <a:tab pos="3771900" algn="l"/>
                </a:tabLst>
              </a:pPr>
              <a:r>
                <a:rPr lang="en-US" sz="1800" b="1">
                  <a:solidFill>
                    <a:srgbClr val="000000"/>
                  </a:solidFill>
                  <a:latin typeface="Courier New" pitchFamily="49" charset="0"/>
                </a:rPr>
                <a:t>  7782	CLARK		MANAGER		      10</a:t>
              </a:r>
            </a:p>
            <a:p>
              <a:pPr eaLnBrk="0" hangingPunct="0">
                <a:lnSpc>
                  <a:spcPct val="95000"/>
                </a:lnSpc>
                <a:tabLst>
                  <a:tab pos="966788" algn="l"/>
                  <a:tab pos="1885950" algn="l"/>
                  <a:tab pos="1943100" algn="l"/>
                  <a:tab pos="2457450" algn="l"/>
                  <a:tab pos="3200400" algn="l"/>
                  <a:tab pos="3771900" algn="l"/>
                </a:tabLst>
              </a:pPr>
              <a:r>
                <a:rPr lang="en-US" sz="1800" b="1">
                  <a:solidFill>
                    <a:srgbClr val="000000"/>
                  </a:solidFill>
                  <a:latin typeface="Courier New" pitchFamily="49" charset="0"/>
                </a:rPr>
                <a:t>  7934	MILLER		CLERK		      10</a:t>
              </a:r>
            </a:p>
          </p:txBody>
        </p:sp>
        <p:sp>
          <p:nvSpPr>
            <p:cNvPr id="9228" name="Line 29"/>
            <p:cNvSpPr>
              <a:spLocks noChangeShapeType="1"/>
            </p:cNvSpPr>
            <p:nvPr/>
          </p:nvSpPr>
          <p:spPr bwMode="auto">
            <a:xfrm>
              <a:off x="2144" y="3297"/>
              <a:ext cx="3328"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blackWhite">
          <a:xfrm>
            <a:off x="947738" y="2762250"/>
            <a:ext cx="7197725" cy="9779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11267" name="Rectangle 3"/>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Limiting Rows Selected</a:t>
            </a:r>
          </a:p>
        </p:txBody>
      </p:sp>
      <p:sp>
        <p:nvSpPr>
          <p:cNvPr id="11268" name="Rectangle 4"/>
          <p:cNvSpPr>
            <a:spLocks noGrp="1" noChangeArrowheads="1"/>
          </p:cNvSpPr>
          <p:nvPr>
            <p:ph type="body" idx="1"/>
          </p:nvPr>
        </p:nvSpPr>
        <p:spPr>
          <a:xfrm>
            <a:off x="917575" y="1547813"/>
            <a:ext cx="7385050" cy="3424237"/>
          </a:xfrm>
          <a:effectLst>
            <a:outerShdw dist="53882" dir="2700000" algn="ctr" rotWithShape="0">
              <a:srgbClr val="000000"/>
            </a:outerShdw>
          </a:effectLst>
        </p:spPr>
        <p:txBody>
          <a:bodyPr>
            <a:spAutoFit/>
          </a:bodyPr>
          <a:lstStyle/>
          <a:p>
            <a:pPr lvl="1" eaLnBrk="1" hangingPunct="1">
              <a:defRPr/>
            </a:pPr>
            <a:r>
              <a:rPr lang="en-US" smtClean="0"/>
              <a:t>Restrict the rows returned by using the WHERE clause.</a:t>
            </a:r>
          </a:p>
          <a:p>
            <a:pPr lvl="1" eaLnBrk="1" hangingPunct="1">
              <a:buFontTx/>
              <a:buNone/>
              <a:defRPr/>
            </a:pPr>
            <a:endParaRPr lang="en-US" smtClean="0"/>
          </a:p>
          <a:p>
            <a:pPr lvl="1" eaLnBrk="1" hangingPunct="1">
              <a:buFontTx/>
              <a:buNone/>
              <a:defRPr/>
            </a:pPr>
            <a:endParaRPr lang="en-US" smtClean="0"/>
          </a:p>
          <a:p>
            <a:pPr lvl="1" eaLnBrk="1" hangingPunct="1">
              <a:buFontTx/>
              <a:buNone/>
              <a:defRPr/>
            </a:pPr>
            <a:endParaRPr lang="en-US" smtClean="0"/>
          </a:p>
          <a:p>
            <a:pPr lvl="1" eaLnBrk="1" hangingPunct="1">
              <a:defRPr/>
            </a:pPr>
            <a:r>
              <a:rPr lang="en-US" smtClean="0"/>
              <a:t>The WHERE clause follows the FROM clause.</a:t>
            </a:r>
          </a:p>
        </p:txBody>
      </p:sp>
      <p:sp>
        <p:nvSpPr>
          <p:cNvPr id="10245" name="Rectangle 5"/>
          <p:cNvSpPr>
            <a:spLocks noChangeArrowheads="1"/>
          </p:cNvSpPr>
          <p:nvPr/>
        </p:nvSpPr>
        <p:spPr bwMode="ltGray">
          <a:xfrm>
            <a:off x="1014413" y="3416300"/>
            <a:ext cx="3709987" cy="260350"/>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46" name="Rectangle 6"/>
          <p:cNvSpPr>
            <a:spLocks noChangeArrowheads="1"/>
          </p:cNvSpPr>
          <p:nvPr/>
        </p:nvSpPr>
        <p:spPr bwMode="blackWhite">
          <a:xfrm>
            <a:off x="922338" y="2749550"/>
            <a:ext cx="722312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SELECT		[DISTINCT] {*| </a:t>
            </a:r>
            <a:r>
              <a:rPr lang="en-US" sz="1800" b="1" i="1">
                <a:solidFill>
                  <a:srgbClr val="000000"/>
                </a:solidFill>
                <a:latin typeface="Courier New" pitchFamily="49" charset="0"/>
              </a:rPr>
              <a:t>column </a:t>
            </a:r>
            <a:r>
              <a:rPr lang="en-US" sz="1800" b="1">
                <a:solidFill>
                  <a:srgbClr val="000000"/>
                </a:solidFill>
                <a:latin typeface="Courier New" pitchFamily="49" charset="0"/>
              </a:rPr>
              <a:t>[</a:t>
            </a:r>
            <a:r>
              <a:rPr lang="en-US" sz="1800" b="1" i="1">
                <a:solidFill>
                  <a:srgbClr val="000000"/>
                </a:solidFill>
                <a:latin typeface="Courier New" pitchFamily="49" charset="0"/>
              </a:rPr>
              <a:t>alias</a:t>
            </a:r>
            <a:r>
              <a:rPr lang="en-US" sz="1800" b="1">
                <a:solidFill>
                  <a:srgbClr val="000000"/>
                </a:solidFill>
                <a:latin typeface="Courier New" pitchFamily="49" charset="0"/>
              </a:rPr>
              <a:t>], ...}</a:t>
            </a:r>
          </a:p>
          <a:p>
            <a:pPr eaLnBrk="0" hangingPunct="0">
              <a:tabLst>
                <a:tab pos="1200150"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a:t>
            </a:r>
            <a:endParaRPr lang="en-US" sz="1800" b="1">
              <a:solidFill>
                <a:srgbClr val="000000"/>
              </a:solidFill>
              <a:latin typeface="Courier New" pitchFamily="49" charset="0"/>
            </a:endParaRPr>
          </a:p>
          <a:p>
            <a:pPr eaLnBrk="0" hangingPunct="0">
              <a:tabLst>
                <a:tab pos="1200150"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condition(s)</a:t>
            </a:r>
            <a:r>
              <a:rPr lang="en-US" sz="1800" b="1">
                <a:solidFill>
                  <a:srgbClr val="000000"/>
                </a:solidFill>
                <a:latin typeface="Courier New" pitchFamily="49" charset="0"/>
              </a:rPr>
              <a: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blackWhite">
          <a:xfrm>
            <a:off x="857250" y="1830388"/>
            <a:ext cx="7289800"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13315" name="Rectangle 3"/>
          <p:cNvSpPr>
            <a:spLocks noChangeArrowheads="1"/>
          </p:cNvSpPr>
          <p:nvPr/>
        </p:nvSpPr>
        <p:spPr bwMode="blackWhite">
          <a:xfrm>
            <a:off x="857250" y="3297238"/>
            <a:ext cx="7315200" cy="176530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eaLnBrk="0" hangingPunct="0">
              <a:defRPr/>
            </a:pPr>
            <a:endParaRPr lang="en-US" sz="1800" b="1">
              <a:solidFill>
                <a:srgbClr val="000000"/>
              </a:solidFill>
              <a:latin typeface="Courier New" pitchFamily="49" charset="0"/>
            </a:endParaRPr>
          </a:p>
          <a:p>
            <a:pPr eaLnBrk="0" hangingPunct="0">
              <a:defRPr/>
            </a:pPr>
            <a:endParaRPr lang="en-US" sz="1800" b="1">
              <a:solidFill>
                <a:srgbClr val="000000"/>
              </a:solidFill>
              <a:latin typeface="Courier New" pitchFamily="49" charset="0"/>
            </a:endParaRPr>
          </a:p>
          <a:p>
            <a:pPr eaLnBrk="0" hangingPunct="0">
              <a:defRPr/>
            </a:pPr>
            <a:endParaRPr lang="en-US" sz="1800" b="1">
              <a:solidFill>
                <a:srgbClr val="000000"/>
              </a:solidFill>
              <a:latin typeface="Courier New" pitchFamily="49" charset="0"/>
            </a:endParaRPr>
          </a:p>
          <a:p>
            <a:pPr eaLnBrk="0" hangingPunct="0">
              <a:defRPr/>
            </a:pPr>
            <a:endParaRPr lang="en-US" sz="1800" b="1">
              <a:solidFill>
                <a:srgbClr val="000000"/>
              </a:solidFill>
              <a:latin typeface="Courier New" pitchFamily="49" charset="0"/>
            </a:endParaRPr>
          </a:p>
          <a:p>
            <a:pPr eaLnBrk="0" hangingPunct="0">
              <a:defRPr/>
            </a:pPr>
            <a:endParaRPr lang="en-US" sz="1800" b="1">
              <a:solidFill>
                <a:srgbClr val="000000"/>
              </a:solidFill>
              <a:latin typeface="Courier New" pitchFamily="49" charset="0"/>
            </a:endParaRPr>
          </a:p>
          <a:p>
            <a:pPr eaLnBrk="0" hangingPunct="0">
              <a:defRPr/>
            </a:pPr>
            <a:endParaRPr lang="en-US" sz="1800" b="1">
              <a:solidFill>
                <a:srgbClr val="000000"/>
              </a:solidFill>
              <a:latin typeface="Courier New" pitchFamily="49" charset="0"/>
            </a:endParaRPr>
          </a:p>
        </p:txBody>
      </p:sp>
      <p:sp>
        <p:nvSpPr>
          <p:cNvPr id="13316"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Using the WHERE Clause</a:t>
            </a:r>
          </a:p>
        </p:txBody>
      </p:sp>
      <p:grpSp>
        <p:nvGrpSpPr>
          <p:cNvPr id="2" name="Group 7"/>
          <p:cNvGrpSpPr>
            <a:grpSpLocks/>
          </p:cNvGrpSpPr>
          <p:nvPr/>
        </p:nvGrpSpPr>
        <p:grpSpPr bwMode="auto">
          <a:xfrm>
            <a:off x="1592263" y="2408238"/>
            <a:ext cx="2687637" cy="2576512"/>
            <a:chOff x="1003" y="1517"/>
            <a:chExt cx="1693" cy="1623"/>
          </a:xfrm>
        </p:grpSpPr>
        <p:sp>
          <p:nvSpPr>
            <p:cNvPr id="11272" name="Rectangle 5"/>
            <p:cNvSpPr>
              <a:spLocks noChangeArrowheads="1"/>
            </p:cNvSpPr>
            <p:nvPr/>
          </p:nvSpPr>
          <p:spPr bwMode="ltGray">
            <a:xfrm>
              <a:off x="1003" y="1517"/>
              <a:ext cx="1693"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273" name="Rectangle 6"/>
            <p:cNvSpPr>
              <a:spLocks noChangeArrowheads="1"/>
            </p:cNvSpPr>
            <p:nvPr/>
          </p:nvSpPr>
          <p:spPr bwMode="ltGray">
            <a:xfrm>
              <a:off x="1507" y="2101"/>
              <a:ext cx="845" cy="1039"/>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1270" name="Rectangle 8"/>
          <p:cNvSpPr>
            <a:spLocks noChangeArrowheads="1"/>
          </p:cNvSpPr>
          <p:nvPr/>
        </p:nvSpPr>
        <p:spPr bwMode="blackWhite">
          <a:xfrm>
            <a:off x="869950" y="1817688"/>
            <a:ext cx="731520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ename, job, deptno</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job='CLERK';</a:t>
            </a:r>
          </a:p>
        </p:txBody>
      </p:sp>
      <p:sp>
        <p:nvSpPr>
          <p:cNvPr id="11271" name="Rectangle 9"/>
          <p:cNvSpPr>
            <a:spLocks noChangeArrowheads="1"/>
          </p:cNvSpPr>
          <p:nvPr/>
        </p:nvSpPr>
        <p:spPr bwMode="blackWhite">
          <a:xfrm>
            <a:off x="869950" y="3284538"/>
            <a:ext cx="73406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sz="1800" b="1">
                <a:solidFill>
                  <a:srgbClr val="000000"/>
                </a:solidFill>
                <a:latin typeface="Courier New" pitchFamily="49" charset="0"/>
              </a:rPr>
              <a:t>ENAME      JOB          DEPTNO</a:t>
            </a:r>
          </a:p>
          <a:p>
            <a:pPr eaLnBrk="0" hangingPunct="0"/>
            <a:r>
              <a:rPr lang="en-US" sz="1800" b="1">
                <a:solidFill>
                  <a:srgbClr val="000000"/>
                </a:solidFill>
                <a:latin typeface="Courier New" pitchFamily="49" charset="0"/>
              </a:rPr>
              <a:t>---------- --------- ---------</a:t>
            </a:r>
          </a:p>
          <a:p>
            <a:pPr eaLnBrk="0" hangingPunct="0"/>
            <a:r>
              <a:rPr lang="en-US" sz="1800" b="1">
                <a:solidFill>
                  <a:srgbClr val="000000"/>
                </a:solidFill>
                <a:latin typeface="Courier New" pitchFamily="49" charset="0"/>
              </a:rPr>
              <a:t>JAMES      CLERK            30</a:t>
            </a:r>
          </a:p>
          <a:p>
            <a:pPr eaLnBrk="0" hangingPunct="0"/>
            <a:r>
              <a:rPr lang="en-US" sz="1800" b="1">
                <a:solidFill>
                  <a:srgbClr val="000000"/>
                </a:solidFill>
                <a:latin typeface="Courier New" pitchFamily="49" charset="0"/>
              </a:rPr>
              <a:t>SMITH      CLERK            20</a:t>
            </a:r>
          </a:p>
          <a:p>
            <a:pPr eaLnBrk="0" hangingPunct="0"/>
            <a:r>
              <a:rPr lang="en-US" sz="1800" b="1">
                <a:solidFill>
                  <a:srgbClr val="000000"/>
                </a:solidFill>
                <a:latin typeface="Courier New" pitchFamily="49" charset="0"/>
              </a:rPr>
              <a:t>ADAMS      CLERK            20</a:t>
            </a:r>
          </a:p>
          <a:p>
            <a:pPr eaLnBrk="0" hangingPunct="0"/>
            <a:r>
              <a:rPr lang="en-US" sz="1800" b="1">
                <a:solidFill>
                  <a:srgbClr val="000000"/>
                </a:solidFill>
                <a:latin typeface="Courier New" pitchFamily="49" charset="0"/>
              </a:rPr>
              <a:t>MILLER     CLERK            10</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Character Strings and Dates</a:t>
            </a:r>
          </a:p>
        </p:txBody>
      </p:sp>
      <p:sp>
        <p:nvSpPr>
          <p:cNvPr id="15363" name="Rectangle 3"/>
          <p:cNvSpPr>
            <a:spLocks noGrp="1" noChangeArrowheads="1"/>
          </p:cNvSpPr>
          <p:nvPr>
            <p:ph type="body" idx="1"/>
          </p:nvPr>
        </p:nvSpPr>
        <p:spPr>
          <a:xfrm>
            <a:off x="838200" y="1752600"/>
            <a:ext cx="7385050" cy="2584450"/>
          </a:xfrm>
          <a:effectLst>
            <a:outerShdw dist="53882" dir="2700000" algn="ctr" rotWithShape="0">
              <a:srgbClr val="000000"/>
            </a:outerShdw>
          </a:effectLst>
        </p:spPr>
        <p:txBody>
          <a:bodyPr/>
          <a:lstStyle/>
          <a:p>
            <a:pPr lvl="1" eaLnBrk="1" hangingPunct="1">
              <a:defRPr/>
            </a:pPr>
            <a:r>
              <a:rPr lang="en-US" smtClean="0"/>
              <a:t>Character strings and date values are enclosed in single quotation marks.</a:t>
            </a:r>
          </a:p>
          <a:p>
            <a:pPr lvl="1" eaLnBrk="1" hangingPunct="1">
              <a:defRPr/>
            </a:pPr>
            <a:r>
              <a:rPr lang="en-US" smtClean="0"/>
              <a:t>Character values are case sensitive and date values are format sensitive.</a:t>
            </a:r>
          </a:p>
          <a:p>
            <a:pPr lvl="1" eaLnBrk="1" hangingPunct="1">
              <a:defRPr/>
            </a:pPr>
            <a:r>
              <a:rPr lang="en-US" smtClean="0"/>
              <a:t>The default date format is DD-MON-YY</a:t>
            </a:r>
            <a:r>
              <a:rPr lang="en-US" smtClean="0">
                <a:latin typeface="Courier New" pitchFamily="49" charset="0"/>
              </a:rPr>
              <a:t>.</a:t>
            </a:r>
          </a:p>
        </p:txBody>
      </p:sp>
      <p:sp>
        <p:nvSpPr>
          <p:cNvPr id="15364" name="Rectangle 4"/>
          <p:cNvSpPr>
            <a:spLocks noChangeArrowheads="1"/>
          </p:cNvSpPr>
          <p:nvPr/>
        </p:nvSpPr>
        <p:spPr bwMode="blackWhite">
          <a:xfrm>
            <a:off x="1047750" y="4492625"/>
            <a:ext cx="7239000"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r>
              <a:rPr lang="en-US" sz="1800" b="1">
                <a:solidFill>
                  <a:srgbClr val="000000"/>
                </a:solidFill>
                <a:latin typeface="Courier New" pitchFamily="49" charset="0"/>
              </a:rPr>
              <a:t>SQL&gt; SELECT	ename, job, deptno</a:t>
            </a:r>
          </a:p>
          <a:p>
            <a:pPr eaLnBrk="0" hangingPunct="0">
              <a:tabLst>
                <a:tab pos="1200150" algn="l"/>
              </a:tabLst>
              <a:defRPr/>
            </a:pPr>
            <a:r>
              <a:rPr lang="en-US" sz="1800" b="1">
                <a:solidFill>
                  <a:srgbClr val="000000"/>
                </a:solidFill>
                <a:latin typeface="Courier New" pitchFamily="49" charset="0"/>
              </a:rPr>
              <a:t>  2  FROM 	emp</a:t>
            </a:r>
          </a:p>
          <a:p>
            <a:pPr eaLnBrk="0" hangingPunct="0">
              <a:tabLst>
                <a:tab pos="1200150" algn="l"/>
              </a:tabLst>
              <a:defRPr/>
            </a:pPr>
            <a:r>
              <a:rPr lang="en-US" sz="1800" b="1">
                <a:solidFill>
                  <a:srgbClr val="000000"/>
                </a:solidFill>
                <a:latin typeface="Courier New" pitchFamily="49" charset="0"/>
              </a:rPr>
              <a:t>  3  WHERE	ename = 'JAMES';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31838" y="381000"/>
            <a:ext cx="7721600" cy="1143000"/>
          </a:xfrm>
          <a:effectLst>
            <a:outerShdw dist="53882" dir="2700000" algn="ctr" rotWithShape="0">
              <a:srgbClr val="000000"/>
            </a:outerShdw>
          </a:effectLst>
        </p:spPr>
        <p:txBody>
          <a:bodyPr anchor="t"/>
          <a:lstStyle/>
          <a:p>
            <a:pPr eaLnBrk="1" hangingPunct="1">
              <a:defRPr/>
            </a:pPr>
            <a:r>
              <a:rPr lang="en-US" smtClean="0"/>
              <a:t>Comparison Operators</a:t>
            </a:r>
          </a:p>
        </p:txBody>
      </p:sp>
      <p:sp>
        <p:nvSpPr>
          <p:cNvPr id="13315" name="Rectangle 3"/>
          <p:cNvSpPr>
            <a:spLocks noChangeArrowheads="1"/>
          </p:cNvSpPr>
          <p:nvPr/>
        </p:nvSpPr>
        <p:spPr bwMode="blackWhite">
          <a:xfrm>
            <a:off x="2298700" y="1708150"/>
            <a:ext cx="1293813" cy="3419475"/>
          </a:xfrm>
          <a:prstGeom prst="rect">
            <a:avLst/>
          </a:prstGeom>
          <a:solidFill>
            <a:srgbClr val="FFCC99"/>
          </a:solidFill>
          <a:ln w="25400">
            <a:solidFill>
              <a:srgbClr val="000000"/>
            </a:solidFill>
            <a:miter lim="800000"/>
            <a:headEnd/>
            <a:tailEnd/>
          </a:ln>
        </p:spPr>
        <p:txBody>
          <a:bodyPr lIns="92075" tIns="46038" rIns="92075" bIns="46038">
            <a:spAutoFit/>
          </a:bodyPr>
          <a:lstStyle/>
          <a:p>
            <a:pPr eaLnBrk="0" hangingPunct="0">
              <a:lnSpc>
                <a:spcPct val="120000"/>
              </a:lnSpc>
              <a:spcBef>
                <a:spcPct val="60000"/>
              </a:spcBef>
            </a:pPr>
            <a:r>
              <a:rPr lang="en-US" sz="1800" b="1">
                <a:solidFill>
                  <a:srgbClr val="000000"/>
                </a:solidFill>
                <a:latin typeface="Arial" pitchFamily="34" charset="0"/>
              </a:rPr>
              <a:t>Operator</a:t>
            </a:r>
          </a:p>
          <a:p>
            <a:pPr algn="ctr" eaLnBrk="0" hangingPunct="0">
              <a:lnSpc>
                <a:spcPct val="120000"/>
              </a:lnSpc>
              <a:spcBef>
                <a:spcPct val="60000"/>
              </a:spcBef>
            </a:pPr>
            <a:r>
              <a:rPr lang="en-US" sz="1800" b="1">
                <a:solidFill>
                  <a:srgbClr val="000000"/>
                </a:solidFill>
                <a:latin typeface="Arial" pitchFamily="34" charset="0"/>
              </a:rPr>
              <a:t>=</a:t>
            </a:r>
          </a:p>
          <a:p>
            <a:pPr algn="ctr" eaLnBrk="0" hangingPunct="0">
              <a:lnSpc>
                <a:spcPct val="120000"/>
              </a:lnSpc>
              <a:spcBef>
                <a:spcPct val="60000"/>
              </a:spcBef>
            </a:pPr>
            <a:r>
              <a:rPr lang="en-US" sz="1800" b="1">
                <a:solidFill>
                  <a:srgbClr val="000000"/>
                </a:solidFill>
                <a:latin typeface="Arial" pitchFamily="34" charset="0"/>
              </a:rPr>
              <a:t>&gt;</a:t>
            </a:r>
          </a:p>
          <a:p>
            <a:pPr algn="ctr" eaLnBrk="0" hangingPunct="0">
              <a:lnSpc>
                <a:spcPct val="120000"/>
              </a:lnSpc>
              <a:spcBef>
                <a:spcPct val="60000"/>
              </a:spcBef>
            </a:pPr>
            <a:r>
              <a:rPr lang="en-US" sz="1800" b="1">
                <a:solidFill>
                  <a:srgbClr val="000000"/>
                </a:solidFill>
                <a:latin typeface="Arial" pitchFamily="34" charset="0"/>
              </a:rPr>
              <a:t>      &gt;=	</a:t>
            </a:r>
          </a:p>
          <a:p>
            <a:pPr algn="ctr" eaLnBrk="0" hangingPunct="0">
              <a:lnSpc>
                <a:spcPct val="120000"/>
              </a:lnSpc>
              <a:spcBef>
                <a:spcPct val="60000"/>
              </a:spcBef>
            </a:pPr>
            <a:r>
              <a:rPr lang="en-US" sz="1800" b="1">
                <a:solidFill>
                  <a:srgbClr val="000000"/>
                </a:solidFill>
                <a:latin typeface="Arial" pitchFamily="34" charset="0"/>
              </a:rPr>
              <a:t>&lt;</a:t>
            </a:r>
          </a:p>
          <a:p>
            <a:pPr algn="ctr" eaLnBrk="0" hangingPunct="0">
              <a:lnSpc>
                <a:spcPct val="120000"/>
              </a:lnSpc>
              <a:spcBef>
                <a:spcPct val="60000"/>
              </a:spcBef>
            </a:pPr>
            <a:r>
              <a:rPr lang="en-US" sz="1800" b="1">
                <a:solidFill>
                  <a:srgbClr val="000000"/>
                </a:solidFill>
                <a:latin typeface="Arial" pitchFamily="34" charset="0"/>
              </a:rPr>
              <a:t>      &lt;=	</a:t>
            </a:r>
          </a:p>
          <a:p>
            <a:pPr algn="ctr" eaLnBrk="0" hangingPunct="0">
              <a:lnSpc>
                <a:spcPct val="120000"/>
              </a:lnSpc>
              <a:spcBef>
                <a:spcPct val="60000"/>
              </a:spcBef>
            </a:pPr>
            <a:r>
              <a:rPr lang="en-US" sz="1800" b="1">
                <a:solidFill>
                  <a:srgbClr val="000000"/>
                </a:solidFill>
                <a:latin typeface="Arial" pitchFamily="34" charset="0"/>
              </a:rPr>
              <a:t>&lt;&gt;</a:t>
            </a:r>
          </a:p>
        </p:txBody>
      </p:sp>
      <p:sp>
        <p:nvSpPr>
          <p:cNvPr id="13316" name="Rectangle 4"/>
          <p:cNvSpPr>
            <a:spLocks noChangeArrowheads="1"/>
          </p:cNvSpPr>
          <p:nvPr/>
        </p:nvSpPr>
        <p:spPr bwMode="blackWhite">
          <a:xfrm>
            <a:off x="3584575" y="1708150"/>
            <a:ext cx="3178175" cy="3419475"/>
          </a:xfrm>
          <a:prstGeom prst="rect">
            <a:avLst/>
          </a:prstGeom>
          <a:solidFill>
            <a:srgbClr val="FFCC99"/>
          </a:solidFill>
          <a:ln w="25400">
            <a:solidFill>
              <a:srgbClr val="000000"/>
            </a:solidFill>
            <a:miter lim="800000"/>
            <a:headEnd/>
            <a:tailEnd/>
          </a:ln>
        </p:spPr>
        <p:txBody>
          <a:bodyPr lIns="92075" tIns="46038" rIns="92075" bIns="46038">
            <a:spAutoFit/>
          </a:bodyPr>
          <a:lstStyle/>
          <a:p>
            <a:pPr eaLnBrk="0" hangingPunct="0">
              <a:lnSpc>
                <a:spcPct val="120000"/>
              </a:lnSpc>
              <a:spcBef>
                <a:spcPct val="60000"/>
              </a:spcBef>
            </a:pPr>
            <a:r>
              <a:rPr lang="en-US" sz="1800" b="1">
                <a:solidFill>
                  <a:srgbClr val="000000"/>
                </a:solidFill>
                <a:latin typeface="Arial" pitchFamily="34" charset="0"/>
              </a:rPr>
              <a:t>Meaning</a:t>
            </a:r>
          </a:p>
          <a:p>
            <a:pPr eaLnBrk="0" hangingPunct="0">
              <a:lnSpc>
                <a:spcPct val="120000"/>
              </a:lnSpc>
              <a:spcBef>
                <a:spcPct val="60000"/>
              </a:spcBef>
            </a:pPr>
            <a:r>
              <a:rPr lang="en-US" sz="1800" b="1">
                <a:solidFill>
                  <a:srgbClr val="000000"/>
                </a:solidFill>
                <a:latin typeface="Arial" pitchFamily="34" charset="0"/>
              </a:rPr>
              <a:t>Equal to</a:t>
            </a:r>
          </a:p>
          <a:p>
            <a:pPr eaLnBrk="0" hangingPunct="0">
              <a:lnSpc>
                <a:spcPct val="120000"/>
              </a:lnSpc>
              <a:spcBef>
                <a:spcPct val="60000"/>
              </a:spcBef>
            </a:pPr>
            <a:r>
              <a:rPr lang="en-US" sz="1800" b="1">
                <a:solidFill>
                  <a:srgbClr val="000000"/>
                </a:solidFill>
                <a:latin typeface="Arial" pitchFamily="34" charset="0"/>
              </a:rPr>
              <a:t>Greater than </a:t>
            </a:r>
          </a:p>
          <a:p>
            <a:pPr eaLnBrk="0" hangingPunct="0">
              <a:lnSpc>
                <a:spcPct val="120000"/>
              </a:lnSpc>
              <a:spcBef>
                <a:spcPct val="60000"/>
              </a:spcBef>
            </a:pPr>
            <a:r>
              <a:rPr lang="en-US" sz="1800" b="1">
                <a:solidFill>
                  <a:srgbClr val="000000"/>
                </a:solidFill>
                <a:latin typeface="Arial" pitchFamily="34" charset="0"/>
              </a:rPr>
              <a:t>Greater than or equal to </a:t>
            </a:r>
          </a:p>
          <a:p>
            <a:pPr eaLnBrk="0" hangingPunct="0">
              <a:lnSpc>
                <a:spcPct val="120000"/>
              </a:lnSpc>
              <a:spcBef>
                <a:spcPct val="60000"/>
              </a:spcBef>
            </a:pPr>
            <a:r>
              <a:rPr lang="en-US" sz="1800" b="1">
                <a:solidFill>
                  <a:srgbClr val="000000"/>
                </a:solidFill>
                <a:latin typeface="Arial" pitchFamily="34" charset="0"/>
              </a:rPr>
              <a:t>Less than </a:t>
            </a:r>
          </a:p>
          <a:p>
            <a:pPr eaLnBrk="0" hangingPunct="0">
              <a:lnSpc>
                <a:spcPct val="120000"/>
              </a:lnSpc>
              <a:spcBef>
                <a:spcPct val="60000"/>
              </a:spcBef>
            </a:pPr>
            <a:r>
              <a:rPr lang="en-US" sz="1800" b="1">
                <a:solidFill>
                  <a:srgbClr val="000000"/>
                </a:solidFill>
                <a:latin typeface="Arial" pitchFamily="34" charset="0"/>
              </a:rPr>
              <a:t>Less than or equal to</a:t>
            </a:r>
          </a:p>
          <a:p>
            <a:pPr eaLnBrk="0" hangingPunct="0">
              <a:lnSpc>
                <a:spcPct val="120000"/>
              </a:lnSpc>
              <a:spcBef>
                <a:spcPct val="60000"/>
              </a:spcBef>
            </a:pPr>
            <a:r>
              <a:rPr lang="en-US" sz="1800" b="1">
                <a:solidFill>
                  <a:srgbClr val="000000"/>
                </a:solidFill>
                <a:latin typeface="Arial" pitchFamily="34" charset="0"/>
              </a:rPr>
              <a:t>Not equal to</a:t>
            </a:r>
          </a:p>
        </p:txBody>
      </p:sp>
      <p:sp>
        <p:nvSpPr>
          <p:cNvPr id="13317" name="Line 5"/>
          <p:cNvSpPr>
            <a:spLocks noChangeShapeType="1"/>
          </p:cNvSpPr>
          <p:nvPr/>
        </p:nvSpPr>
        <p:spPr bwMode="auto">
          <a:xfrm flipV="1">
            <a:off x="2295525" y="2120900"/>
            <a:ext cx="4459288" cy="4763"/>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318" name="Line 6"/>
          <p:cNvSpPr>
            <a:spLocks noChangeShapeType="1"/>
          </p:cNvSpPr>
          <p:nvPr/>
        </p:nvSpPr>
        <p:spPr bwMode="auto">
          <a:xfrm>
            <a:off x="2311400" y="3122613"/>
            <a:ext cx="4445000"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319" name="Line 7"/>
          <p:cNvSpPr>
            <a:spLocks noChangeShapeType="1"/>
          </p:cNvSpPr>
          <p:nvPr/>
        </p:nvSpPr>
        <p:spPr bwMode="auto">
          <a:xfrm>
            <a:off x="2297113" y="2617788"/>
            <a:ext cx="4462462"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320" name="Line 8"/>
          <p:cNvSpPr>
            <a:spLocks noChangeShapeType="1"/>
          </p:cNvSpPr>
          <p:nvPr/>
        </p:nvSpPr>
        <p:spPr bwMode="auto">
          <a:xfrm>
            <a:off x="2311400" y="3660775"/>
            <a:ext cx="4448175"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321" name="Line 9"/>
          <p:cNvSpPr>
            <a:spLocks noChangeShapeType="1"/>
          </p:cNvSpPr>
          <p:nvPr/>
        </p:nvSpPr>
        <p:spPr bwMode="auto">
          <a:xfrm>
            <a:off x="2282825" y="4173538"/>
            <a:ext cx="4486275"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322" name="Line 10"/>
          <p:cNvSpPr>
            <a:spLocks noChangeShapeType="1"/>
          </p:cNvSpPr>
          <p:nvPr/>
        </p:nvSpPr>
        <p:spPr bwMode="auto">
          <a:xfrm>
            <a:off x="2301875" y="4687888"/>
            <a:ext cx="4454525"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blackWhite">
          <a:xfrm>
            <a:off x="928688" y="2368550"/>
            <a:ext cx="7289800"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19459" name="Rectangle 3"/>
          <p:cNvSpPr>
            <a:spLocks noChangeArrowheads="1"/>
          </p:cNvSpPr>
          <p:nvPr/>
        </p:nvSpPr>
        <p:spPr bwMode="blackWhite">
          <a:xfrm>
            <a:off x="928688" y="3860800"/>
            <a:ext cx="7289800" cy="915988"/>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eaLnBrk="0" hangingPunct="0">
              <a:tabLst>
                <a:tab pos="1200150" algn="l"/>
              </a:tabLst>
              <a:defRPr/>
            </a:pPr>
            <a:endParaRPr lang="en-US" sz="1800" b="1">
              <a:solidFill>
                <a:srgbClr val="000000"/>
              </a:solidFill>
              <a:latin typeface="Courier New" pitchFamily="49" charset="0"/>
            </a:endParaRPr>
          </a:p>
          <a:p>
            <a:pPr eaLnBrk="0" hangingPunct="0">
              <a:tabLst>
                <a:tab pos="1200150" algn="l"/>
              </a:tabLst>
              <a:defRPr/>
            </a:pPr>
            <a:endParaRPr lang="en-US" sz="1800" b="1">
              <a:solidFill>
                <a:srgbClr val="000000"/>
              </a:solidFill>
              <a:latin typeface="Courier New" pitchFamily="49" charset="0"/>
            </a:endParaRPr>
          </a:p>
        </p:txBody>
      </p:sp>
      <p:sp>
        <p:nvSpPr>
          <p:cNvPr id="19460" name="Rectangle 4"/>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Using the Comparison Operators</a:t>
            </a:r>
          </a:p>
        </p:txBody>
      </p:sp>
      <p:grpSp>
        <p:nvGrpSpPr>
          <p:cNvPr id="2" name="Group 7"/>
          <p:cNvGrpSpPr>
            <a:grpSpLocks/>
          </p:cNvGrpSpPr>
          <p:nvPr/>
        </p:nvGrpSpPr>
        <p:grpSpPr bwMode="auto">
          <a:xfrm>
            <a:off x="2468563" y="2960688"/>
            <a:ext cx="1582737" cy="1776412"/>
            <a:chOff x="1555" y="1865"/>
            <a:chExt cx="997" cy="1119"/>
          </a:xfrm>
        </p:grpSpPr>
        <p:sp>
          <p:nvSpPr>
            <p:cNvPr id="14345" name="Rectangle 5"/>
            <p:cNvSpPr>
              <a:spLocks noChangeArrowheads="1"/>
            </p:cNvSpPr>
            <p:nvPr/>
          </p:nvSpPr>
          <p:spPr bwMode="ltGray">
            <a:xfrm>
              <a:off x="1627" y="1865"/>
              <a:ext cx="925" cy="19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346" name="Rectangle 6"/>
            <p:cNvSpPr>
              <a:spLocks noChangeArrowheads="1"/>
            </p:cNvSpPr>
            <p:nvPr/>
          </p:nvSpPr>
          <p:spPr bwMode="ltGray">
            <a:xfrm>
              <a:off x="1555" y="2465"/>
              <a:ext cx="845" cy="519"/>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4342" name="Rectangle 8"/>
          <p:cNvSpPr>
            <a:spLocks noChangeArrowheads="1"/>
          </p:cNvSpPr>
          <p:nvPr/>
        </p:nvSpPr>
        <p:spPr bwMode="blackWhite">
          <a:xfrm>
            <a:off x="903288" y="2355850"/>
            <a:ext cx="73152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SQL&gt; SELECT ename, sal, comm</a:t>
            </a:r>
          </a:p>
          <a:p>
            <a:pPr eaLnBrk="0" hangingPunct="0">
              <a:tabLst>
                <a:tab pos="1200150" algn="l"/>
              </a:tabLst>
            </a:pPr>
            <a:r>
              <a:rPr lang="en-US" sz="1800" b="1">
                <a:solidFill>
                  <a:srgbClr val="000000"/>
                </a:solidFill>
                <a:latin typeface="Courier New" pitchFamily="49" charset="0"/>
              </a:rPr>
              <a:t>  2  FROM   emp</a:t>
            </a:r>
          </a:p>
          <a:p>
            <a:pPr eaLnBrk="0" hangingPunct="0">
              <a:tabLst>
                <a:tab pos="1200150" algn="l"/>
              </a:tabLst>
            </a:pPr>
            <a:r>
              <a:rPr lang="en-US" sz="1800" b="1">
                <a:solidFill>
                  <a:srgbClr val="000000"/>
                </a:solidFill>
                <a:latin typeface="Courier New" pitchFamily="49" charset="0"/>
              </a:rPr>
              <a:t>  3  WHERE  sal&lt;=comm;</a:t>
            </a:r>
          </a:p>
        </p:txBody>
      </p:sp>
      <p:sp>
        <p:nvSpPr>
          <p:cNvPr id="14343" name="Rectangle 9"/>
          <p:cNvSpPr>
            <a:spLocks noChangeArrowheads="1"/>
          </p:cNvSpPr>
          <p:nvPr/>
        </p:nvSpPr>
        <p:spPr bwMode="blackWhite">
          <a:xfrm>
            <a:off x="903288" y="3848100"/>
            <a:ext cx="73152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tabLst>
                <a:tab pos="1200150" algn="l"/>
              </a:tabLst>
            </a:pPr>
            <a:r>
              <a:rPr lang="en-US" sz="1800" b="1">
                <a:solidFill>
                  <a:srgbClr val="000000"/>
                </a:solidFill>
                <a:latin typeface="Courier New" pitchFamily="49" charset="0"/>
              </a:rPr>
              <a:t>ENAME            SAL      COMM</a:t>
            </a:r>
          </a:p>
          <a:p>
            <a:pPr eaLnBrk="0" hangingPunct="0">
              <a:tabLst>
                <a:tab pos="1200150" algn="l"/>
              </a:tabLst>
            </a:pPr>
            <a:r>
              <a:rPr lang="en-US" sz="1800" b="1">
                <a:solidFill>
                  <a:srgbClr val="000000"/>
                </a:solidFill>
                <a:latin typeface="Courier New" pitchFamily="49" charset="0"/>
              </a:rPr>
              <a:t>---------- --------- ---------</a:t>
            </a:r>
          </a:p>
          <a:p>
            <a:pPr eaLnBrk="0" hangingPunct="0">
              <a:tabLst>
                <a:tab pos="1200150" algn="l"/>
              </a:tabLst>
            </a:pPr>
            <a:r>
              <a:rPr lang="en-US" sz="1800" b="1">
                <a:solidFill>
                  <a:srgbClr val="000000"/>
                </a:solidFill>
                <a:latin typeface="Courier New" pitchFamily="49" charset="0"/>
              </a:rPr>
              <a:t>MARTIN          1250      1400</a:t>
            </a:r>
          </a:p>
        </p:txBody>
      </p:sp>
      <p:sp>
        <p:nvSpPr>
          <p:cNvPr id="19466" name="Line 10"/>
          <p:cNvSpPr>
            <a:spLocks noChangeShapeType="1"/>
          </p:cNvSpPr>
          <p:nvPr/>
        </p:nvSpPr>
        <p:spPr bwMode="auto">
          <a:xfrm>
            <a:off x="3905250" y="4572000"/>
            <a:ext cx="552450" cy="0"/>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9466"/>
                                        </p:tgtEl>
                                        <p:attrNameLst>
                                          <p:attrName>style.visibility</p:attrName>
                                        </p:attrNameLst>
                                      </p:cBhvr>
                                      <p:to>
                                        <p:strVal val="visible"/>
                                      </p:to>
                                    </p:set>
                                    <p:animEffect transition="in" filter="wipe(left)">
                                      <p:cBhvr>
                                        <p:cTn id="11" dur="500"/>
                                        <p:tgtEl>
                                          <p:spTgt spid="19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effectLst>
            <a:outerShdw dist="53882" dir="2700000" algn="ctr" rotWithShape="0">
              <a:srgbClr val="000000"/>
            </a:outerShdw>
          </a:effectLst>
        </p:spPr>
        <p:txBody>
          <a:bodyPr anchor="t"/>
          <a:lstStyle/>
          <a:p>
            <a:pPr eaLnBrk="1" hangingPunct="1">
              <a:defRPr/>
            </a:pPr>
            <a:r>
              <a:rPr lang="en-US" smtClean="0"/>
              <a:t>Other Comparison Operators</a:t>
            </a:r>
          </a:p>
        </p:txBody>
      </p:sp>
      <p:sp>
        <p:nvSpPr>
          <p:cNvPr id="15363" name="Rectangle 3"/>
          <p:cNvSpPr>
            <a:spLocks noChangeArrowheads="1"/>
          </p:cNvSpPr>
          <p:nvPr/>
        </p:nvSpPr>
        <p:spPr bwMode="blackWhite">
          <a:xfrm>
            <a:off x="1682750" y="1897063"/>
            <a:ext cx="1673225" cy="2759075"/>
          </a:xfrm>
          <a:prstGeom prst="rect">
            <a:avLst/>
          </a:prstGeom>
          <a:solidFill>
            <a:srgbClr val="FFCC99"/>
          </a:solidFill>
          <a:ln w="25400">
            <a:solidFill>
              <a:srgbClr val="000000"/>
            </a:solidFill>
            <a:miter lim="800000"/>
            <a:headEnd/>
            <a:tailEnd/>
          </a:ln>
        </p:spPr>
        <p:txBody>
          <a:bodyPr lIns="92075" tIns="46038" rIns="92075" bIns="46038">
            <a:spAutoFit/>
          </a:bodyPr>
          <a:lstStyle/>
          <a:p>
            <a:pPr eaLnBrk="0" hangingPunct="0">
              <a:lnSpc>
                <a:spcPct val="120000"/>
              </a:lnSpc>
              <a:spcBef>
                <a:spcPct val="60000"/>
              </a:spcBef>
            </a:pPr>
            <a:r>
              <a:rPr lang="en-US" sz="1800" b="1">
                <a:solidFill>
                  <a:srgbClr val="000000"/>
                </a:solidFill>
                <a:latin typeface="Arial" pitchFamily="34" charset="0"/>
              </a:rPr>
              <a:t>Operator</a:t>
            </a:r>
          </a:p>
          <a:p>
            <a:pPr eaLnBrk="0" hangingPunct="0">
              <a:lnSpc>
                <a:spcPct val="120000"/>
              </a:lnSpc>
              <a:spcBef>
                <a:spcPct val="60000"/>
              </a:spcBef>
            </a:pPr>
            <a:r>
              <a:rPr lang="en-US" sz="1800" b="1">
                <a:solidFill>
                  <a:srgbClr val="000000"/>
                </a:solidFill>
                <a:latin typeface="Arial" pitchFamily="34" charset="0"/>
              </a:rPr>
              <a:t>BETWEEN</a:t>
            </a:r>
            <a:br>
              <a:rPr lang="en-US" sz="1800" b="1">
                <a:solidFill>
                  <a:srgbClr val="000000"/>
                </a:solidFill>
                <a:latin typeface="Arial" pitchFamily="34" charset="0"/>
              </a:rPr>
            </a:br>
            <a:r>
              <a:rPr lang="en-US" sz="1800" b="1">
                <a:solidFill>
                  <a:srgbClr val="000000"/>
                </a:solidFill>
                <a:latin typeface="Arial" pitchFamily="34" charset="0"/>
              </a:rPr>
              <a:t>...AND...</a:t>
            </a:r>
          </a:p>
          <a:p>
            <a:pPr eaLnBrk="0" hangingPunct="0">
              <a:lnSpc>
                <a:spcPct val="120000"/>
              </a:lnSpc>
              <a:spcBef>
                <a:spcPct val="60000"/>
              </a:spcBef>
            </a:pPr>
            <a:r>
              <a:rPr lang="en-US" sz="1800" b="1">
                <a:solidFill>
                  <a:srgbClr val="000000"/>
                </a:solidFill>
                <a:latin typeface="Arial" pitchFamily="34" charset="0"/>
              </a:rPr>
              <a:t>IN(list)</a:t>
            </a:r>
          </a:p>
          <a:p>
            <a:pPr eaLnBrk="0" hangingPunct="0">
              <a:lnSpc>
                <a:spcPct val="120000"/>
              </a:lnSpc>
              <a:spcBef>
                <a:spcPct val="60000"/>
              </a:spcBef>
            </a:pPr>
            <a:r>
              <a:rPr lang="en-US" sz="1800" b="1">
                <a:solidFill>
                  <a:srgbClr val="000000"/>
                </a:solidFill>
                <a:latin typeface="Arial" pitchFamily="34" charset="0"/>
              </a:rPr>
              <a:t>LIKE</a:t>
            </a:r>
          </a:p>
          <a:p>
            <a:pPr eaLnBrk="0" hangingPunct="0">
              <a:lnSpc>
                <a:spcPct val="120000"/>
              </a:lnSpc>
              <a:spcBef>
                <a:spcPct val="60000"/>
              </a:spcBef>
            </a:pPr>
            <a:r>
              <a:rPr lang="en-US" sz="1800" b="1">
                <a:solidFill>
                  <a:srgbClr val="000000"/>
                </a:solidFill>
                <a:latin typeface="Arial" pitchFamily="34" charset="0"/>
              </a:rPr>
              <a:t>IS NULL</a:t>
            </a:r>
          </a:p>
        </p:txBody>
      </p:sp>
      <p:sp>
        <p:nvSpPr>
          <p:cNvPr id="15364" name="Rectangle 4"/>
          <p:cNvSpPr>
            <a:spLocks noChangeArrowheads="1"/>
          </p:cNvSpPr>
          <p:nvPr/>
        </p:nvSpPr>
        <p:spPr bwMode="blackWhite">
          <a:xfrm>
            <a:off x="3338513" y="1897063"/>
            <a:ext cx="4090987" cy="2759075"/>
          </a:xfrm>
          <a:prstGeom prst="rect">
            <a:avLst/>
          </a:prstGeom>
          <a:solidFill>
            <a:srgbClr val="FFCC99"/>
          </a:solidFill>
          <a:ln w="25400">
            <a:solidFill>
              <a:srgbClr val="000000"/>
            </a:solidFill>
            <a:miter lim="800000"/>
            <a:headEnd/>
            <a:tailEnd/>
          </a:ln>
        </p:spPr>
        <p:txBody>
          <a:bodyPr lIns="92075" tIns="46038" rIns="92075" bIns="46038">
            <a:spAutoFit/>
          </a:bodyPr>
          <a:lstStyle/>
          <a:p>
            <a:pPr eaLnBrk="0" hangingPunct="0">
              <a:lnSpc>
                <a:spcPct val="120000"/>
              </a:lnSpc>
              <a:spcBef>
                <a:spcPct val="60000"/>
              </a:spcBef>
            </a:pPr>
            <a:r>
              <a:rPr lang="en-US" sz="1800" b="1">
                <a:solidFill>
                  <a:srgbClr val="000000"/>
                </a:solidFill>
                <a:latin typeface="Arial" pitchFamily="34" charset="0"/>
              </a:rPr>
              <a:t>Meaning</a:t>
            </a:r>
          </a:p>
          <a:p>
            <a:pPr eaLnBrk="0" hangingPunct="0">
              <a:lnSpc>
                <a:spcPct val="120000"/>
              </a:lnSpc>
              <a:spcBef>
                <a:spcPct val="60000"/>
              </a:spcBef>
            </a:pPr>
            <a:r>
              <a:rPr lang="en-US" sz="1800" b="1">
                <a:solidFill>
                  <a:srgbClr val="000000"/>
                </a:solidFill>
                <a:latin typeface="Arial" pitchFamily="34" charset="0"/>
              </a:rPr>
              <a:t>Between two values (inclusive)	</a:t>
            </a:r>
            <a:br>
              <a:rPr lang="en-US" sz="1800" b="1">
                <a:solidFill>
                  <a:srgbClr val="000000"/>
                </a:solidFill>
                <a:latin typeface="Arial" pitchFamily="34" charset="0"/>
              </a:rPr>
            </a:br>
            <a:endParaRPr lang="en-US" sz="1800" b="1">
              <a:solidFill>
                <a:srgbClr val="000000"/>
              </a:solidFill>
              <a:latin typeface="Arial" pitchFamily="34" charset="0"/>
            </a:endParaRPr>
          </a:p>
          <a:p>
            <a:pPr eaLnBrk="0" hangingPunct="0">
              <a:lnSpc>
                <a:spcPct val="120000"/>
              </a:lnSpc>
              <a:spcBef>
                <a:spcPct val="60000"/>
              </a:spcBef>
            </a:pPr>
            <a:r>
              <a:rPr lang="en-US" sz="1800" b="1">
                <a:solidFill>
                  <a:srgbClr val="000000"/>
                </a:solidFill>
                <a:latin typeface="Arial" pitchFamily="34" charset="0"/>
              </a:rPr>
              <a:t>Match any of a list of values </a:t>
            </a:r>
          </a:p>
          <a:p>
            <a:pPr eaLnBrk="0" hangingPunct="0">
              <a:lnSpc>
                <a:spcPct val="120000"/>
              </a:lnSpc>
              <a:spcBef>
                <a:spcPct val="60000"/>
              </a:spcBef>
            </a:pPr>
            <a:r>
              <a:rPr lang="en-US" sz="1800" b="1">
                <a:solidFill>
                  <a:srgbClr val="000000"/>
                </a:solidFill>
                <a:latin typeface="Arial" pitchFamily="34" charset="0"/>
              </a:rPr>
              <a:t>Match a character pattern </a:t>
            </a:r>
          </a:p>
          <a:p>
            <a:pPr eaLnBrk="0" hangingPunct="0">
              <a:lnSpc>
                <a:spcPct val="120000"/>
              </a:lnSpc>
              <a:spcBef>
                <a:spcPct val="60000"/>
              </a:spcBef>
            </a:pPr>
            <a:r>
              <a:rPr lang="en-US" sz="1800" b="1">
                <a:solidFill>
                  <a:srgbClr val="000000"/>
                </a:solidFill>
                <a:latin typeface="Arial" pitchFamily="34" charset="0"/>
              </a:rPr>
              <a:t>Is a null value </a:t>
            </a:r>
          </a:p>
        </p:txBody>
      </p:sp>
      <p:sp>
        <p:nvSpPr>
          <p:cNvPr id="15365" name="Line 5"/>
          <p:cNvSpPr>
            <a:spLocks noChangeShapeType="1"/>
          </p:cNvSpPr>
          <p:nvPr/>
        </p:nvSpPr>
        <p:spPr bwMode="auto">
          <a:xfrm>
            <a:off x="1682750" y="2316163"/>
            <a:ext cx="5735638" cy="7937"/>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366" name="Line 6"/>
          <p:cNvSpPr>
            <a:spLocks noChangeShapeType="1"/>
          </p:cNvSpPr>
          <p:nvPr/>
        </p:nvSpPr>
        <p:spPr bwMode="auto">
          <a:xfrm>
            <a:off x="1663700" y="3178175"/>
            <a:ext cx="5765800"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367" name="Line 7"/>
          <p:cNvSpPr>
            <a:spLocks noChangeShapeType="1"/>
          </p:cNvSpPr>
          <p:nvPr/>
        </p:nvSpPr>
        <p:spPr bwMode="auto">
          <a:xfrm>
            <a:off x="1676400" y="3678238"/>
            <a:ext cx="5746750"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368" name="Line 8"/>
          <p:cNvSpPr>
            <a:spLocks noChangeShapeType="1"/>
          </p:cNvSpPr>
          <p:nvPr/>
        </p:nvSpPr>
        <p:spPr bwMode="auto">
          <a:xfrm>
            <a:off x="1676400" y="4171950"/>
            <a:ext cx="5746750"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cut/>
  </p:transition>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2746</TotalTime>
  <Words>2895</Words>
  <Application>Microsoft Office PowerPoint</Application>
  <PresentationFormat>On-screen Show (4:3)</PresentationFormat>
  <Paragraphs>583</Paragraphs>
  <Slides>27</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Times New Roman</vt:lpstr>
      <vt:lpstr>Arial</vt:lpstr>
      <vt:lpstr>Courier New</vt:lpstr>
      <vt:lpstr>Times</vt:lpstr>
      <vt:lpstr>Fireball</vt:lpstr>
      <vt:lpstr>Document</vt:lpstr>
      <vt:lpstr>Restricting and Sorting Data</vt:lpstr>
      <vt:lpstr>Objectives</vt:lpstr>
      <vt:lpstr>Limiting Rows Using a Selection</vt:lpstr>
      <vt:lpstr>Limiting Rows Selected</vt:lpstr>
      <vt:lpstr>Using the WHERE Clause</vt:lpstr>
      <vt:lpstr>Character Strings and Dates</vt:lpstr>
      <vt:lpstr>Comparison Operators</vt:lpstr>
      <vt:lpstr>Using the Comparison Operators</vt:lpstr>
      <vt:lpstr>Other Comparison Operators</vt:lpstr>
      <vt:lpstr>Using the BETWEEN Operator</vt:lpstr>
      <vt:lpstr>Using the IN Operator</vt:lpstr>
      <vt:lpstr>Using the LIKE Operator</vt:lpstr>
      <vt:lpstr>Using the LIKE Operator</vt:lpstr>
      <vt:lpstr>Using the IS NULL Operator</vt:lpstr>
      <vt:lpstr>Logical Operators</vt:lpstr>
      <vt:lpstr>Using the AND Operator</vt:lpstr>
      <vt:lpstr>Using the OR Operator</vt:lpstr>
      <vt:lpstr>Using the NOT Operator</vt:lpstr>
      <vt:lpstr>Rules of Precedence</vt:lpstr>
      <vt:lpstr>Rules of Precedence</vt:lpstr>
      <vt:lpstr>Rules of Precedence</vt:lpstr>
      <vt:lpstr>ORDER BY Clause</vt:lpstr>
      <vt:lpstr>Sorting in Descending Order</vt:lpstr>
      <vt:lpstr>Sorting by Column Alias</vt:lpstr>
      <vt:lpstr>Sorting by Multiple Columns</vt:lpstr>
      <vt:lpstr>Summary</vt:lpstr>
      <vt:lpstr>Practice Overview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cp:lastModifiedBy>Danish</cp:lastModifiedBy>
  <cp:revision>201</cp:revision>
  <cp:lastPrinted>1998-04-05T21:56:01Z</cp:lastPrinted>
  <dcterms:created xsi:type="dcterms:W3CDTF">1995-06-17T23:31:02Z</dcterms:created>
  <dcterms:modified xsi:type="dcterms:W3CDTF">2020-04-28T18:02:19Z</dcterms:modified>
</cp:coreProperties>
</file>